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sldIdLst>
    <p:sldId id="275" r:id="rId3"/>
    <p:sldId id="259" r:id="rId4"/>
    <p:sldId id="261" r:id="rId5"/>
    <p:sldId id="263" r:id="rId6"/>
    <p:sldId id="262" r:id="rId7"/>
    <p:sldId id="264" r:id="rId8"/>
    <p:sldId id="257" r:id="rId9"/>
    <p:sldId id="258" r:id="rId10"/>
    <p:sldId id="265" r:id="rId11"/>
    <p:sldId id="266" r:id="rId12"/>
    <p:sldId id="268" r:id="rId13"/>
    <p:sldId id="271" r:id="rId14"/>
    <p:sldId id="269" r:id="rId15"/>
    <p:sldId id="267" r:id="rId16"/>
    <p:sldId id="270" r:id="rId17"/>
    <p:sldId id="272" r:id="rId18"/>
    <p:sldId id="273" r:id="rId19"/>
    <p:sldId id="277" r:id="rId20"/>
    <p:sldId id="278" r:id="rId21"/>
    <p:sldId id="279" r:id="rId22"/>
    <p:sldId id="276" r:id="rId23"/>
    <p:sldId id="280" r:id="rId24"/>
    <p:sldId id="281" r:id="rId25"/>
    <p:sldId id="282" r:id="rId26"/>
    <p:sldId id="287" r:id="rId27"/>
    <p:sldId id="289" r:id="rId28"/>
    <p:sldId id="290" r:id="rId29"/>
    <p:sldId id="294" r:id="rId30"/>
    <p:sldId id="293" r:id="rId31"/>
    <p:sldId id="292" r:id="rId32"/>
    <p:sldId id="291" r:id="rId33"/>
    <p:sldId id="288" r:id="rId34"/>
    <p:sldId id="296" r:id="rId35"/>
    <p:sldId id="297" r:id="rId36"/>
    <p:sldId id="300" r:id="rId37"/>
    <p:sldId id="299" r:id="rId38"/>
    <p:sldId id="295" r:id="rId39"/>
    <p:sldId id="302" r:id="rId40"/>
    <p:sldId id="301" r:id="rId41"/>
    <p:sldId id="304" r:id="rId42"/>
    <p:sldId id="305" r:id="rId43"/>
    <p:sldId id="307" r:id="rId44"/>
    <p:sldId id="312" r:id="rId45"/>
    <p:sldId id="306" r:id="rId46"/>
    <p:sldId id="308" r:id="rId47"/>
    <p:sldId id="311" r:id="rId48"/>
    <p:sldId id="309" r:id="rId49"/>
    <p:sldId id="310" r:id="rId50"/>
    <p:sldId id="303" r:id="rId51"/>
    <p:sldId id="314" r:id="rId52"/>
    <p:sldId id="316" r:id="rId53"/>
    <p:sldId id="315" r:id="rId54"/>
    <p:sldId id="317" r:id="rId55"/>
    <p:sldId id="318" r:id="rId56"/>
    <p:sldId id="319" r:id="rId57"/>
    <p:sldId id="324" r:id="rId58"/>
    <p:sldId id="321" r:id="rId59"/>
    <p:sldId id="322" r:id="rId60"/>
    <p:sldId id="323" r:id="rId61"/>
    <p:sldId id="325" r:id="rId62"/>
    <p:sldId id="313" r:id="rId63"/>
    <p:sldId id="327" r:id="rId64"/>
    <p:sldId id="328" r:id="rId65"/>
    <p:sldId id="329" r:id="rId66"/>
    <p:sldId id="330" r:id="rId67"/>
    <p:sldId id="326" r:id="rId68"/>
    <p:sldId id="332" r:id="rId69"/>
    <p:sldId id="333" r:id="rId70"/>
    <p:sldId id="336" r:id="rId71"/>
    <p:sldId id="334" r:id="rId72"/>
    <p:sldId id="335" r:id="rId73"/>
    <p:sldId id="331" r:id="rId74"/>
    <p:sldId id="338" r:id="rId75"/>
    <p:sldId id="339" r:id="rId76"/>
    <p:sldId id="337" r:id="rId77"/>
    <p:sldId id="343" r:id="rId78"/>
    <p:sldId id="340" r:id="rId79"/>
    <p:sldId id="341" r:id="rId80"/>
    <p:sldId id="345" r:id="rId81"/>
    <p:sldId id="347" r:id="rId82"/>
    <p:sldId id="342" r:id="rId83"/>
    <p:sldId id="348" r:id="rId84"/>
    <p:sldId id="349" r:id="rId85"/>
    <p:sldId id="346" r:id="rId86"/>
    <p:sldId id="350" r:id="rId87"/>
    <p:sldId id="351" r:id="rId88"/>
    <p:sldId id="358" r:id="rId89"/>
    <p:sldId id="360" r:id="rId90"/>
    <p:sldId id="359" r:id="rId91"/>
    <p:sldId id="352" r:id="rId92"/>
    <p:sldId id="361" r:id="rId93"/>
    <p:sldId id="363" r:id="rId94"/>
    <p:sldId id="353" r:id="rId95"/>
    <p:sldId id="364" r:id="rId96"/>
    <p:sldId id="344" r:id="rId97"/>
    <p:sldId id="371" r:id="rId98"/>
    <p:sldId id="366" r:id="rId99"/>
    <p:sldId id="367" r:id="rId100"/>
    <p:sldId id="372" r:id="rId101"/>
    <p:sldId id="368" r:id="rId102"/>
    <p:sldId id="369" r:id="rId103"/>
    <p:sldId id="376" r:id="rId104"/>
    <p:sldId id="377" r:id="rId105"/>
    <p:sldId id="370" r:id="rId106"/>
    <p:sldId id="373" r:id="rId107"/>
    <p:sldId id="378" r:id="rId108"/>
    <p:sldId id="379" r:id="rId109"/>
    <p:sldId id="365" r:id="rId110"/>
    <p:sldId id="381" r:id="rId111"/>
    <p:sldId id="382" r:id="rId112"/>
    <p:sldId id="383" r:id="rId113"/>
    <p:sldId id="384" r:id="rId114"/>
    <p:sldId id="385" r:id="rId115"/>
    <p:sldId id="390" r:id="rId116"/>
    <p:sldId id="386" r:id="rId117"/>
    <p:sldId id="380" r:id="rId118"/>
    <p:sldId id="392" r:id="rId119"/>
    <p:sldId id="393" r:id="rId120"/>
    <p:sldId id="394" r:id="rId121"/>
    <p:sldId id="391" r:id="rId122"/>
    <p:sldId id="396" r:id="rId123"/>
    <p:sldId id="397" r:id="rId124"/>
    <p:sldId id="402" r:id="rId125"/>
    <p:sldId id="403" r:id="rId126"/>
    <p:sldId id="405" r:id="rId127"/>
    <p:sldId id="398" r:id="rId128"/>
    <p:sldId id="400" r:id="rId129"/>
    <p:sldId id="399" r:id="rId130"/>
    <p:sldId id="401" r:id="rId131"/>
    <p:sldId id="407" r:id="rId132"/>
    <p:sldId id="408" r:id="rId133"/>
    <p:sldId id="395" r:id="rId134"/>
    <p:sldId id="410" r:id="rId135"/>
    <p:sldId id="411" r:id="rId136"/>
    <p:sldId id="412" r:id="rId137"/>
    <p:sldId id="413" r:id="rId138"/>
    <p:sldId id="414" r:id="rId139"/>
    <p:sldId id="416" r:id="rId140"/>
    <p:sldId id="415" r:id="rId141"/>
    <p:sldId id="409" r:id="rId142"/>
  </p:sldIdLst>
  <p:sldSz cx="12192000" cy="6858000"/>
  <p:notesSz cx="6858000" cy="9144000"/>
  <p:custDataLst>
    <p:tags r:id="rId1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1-综述" id="{7AD954F1-908C-404A-AFA4-CDA05B0D5973}">
          <p14:sldIdLst>
            <p14:sldId id="275"/>
            <p14:sldId id="259"/>
            <p14:sldId id="261"/>
            <p14:sldId id="263"/>
            <p14:sldId id="262"/>
            <p14:sldId id="264"/>
            <p14:sldId id="257"/>
            <p14:sldId id="258"/>
            <p14:sldId id="265"/>
            <p14:sldId id="266"/>
            <p14:sldId id="268"/>
            <p14:sldId id="271"/>
            <p14:sldId id="269"/>
            <p14:sldId id="267"/>
            <p14:sldId id="270"/>
            <p14:sldId id="272"/>
            <p14:sldId id="273"/>
          </p14:sldIdLst>
        </p14:section>
        <p14:section name="02-LED" id="{C7CF9902-3D4D-4198-B9CC-1CEEC33593D1}">
          <p14:sldIdLst>
            <p14:sldId id="277"/>
            <p14:sldId id="278"/>
            <p14:sldId id="279"/>
          </p14:sldIdLst>
        </p14:section>
        <p14:section name="03-独立按键" id="{1F885A7E-7A21-47C1-BB8B-41E7C07CF2B7}">
          <p14:sldIdLst>
            <p14:sldId id="276"/>
            <p14:sldId id="280"/>
            <p14:sldId id="281"/>
            <p14:sldId id="282"/>
          </p14:sldIdLst>
        </p14:section>
        <p14:section name="04-数码管" id="{D07B937D-3ECC-4763-A129-2FF7B4850051}">
          <p14:sldIdLst>
            <p14:sldId id="287"/>
            <p14:sldId id="289"/>
            <p14:sldId id="290"/>
            <p14:sldId id="294"/>
            <p14:sldId id="293"/>
            <p14:sldId id="292"/>
            <p14:sldId id="291"/>
          </p14:sldIdLst>
        </p14:section>
        <p14:section name="05-模块化及调试工具" id="{ED178C24-1B9A-476C-995A-7C24E6865E37}">
          <p14:sldIdLst>
            <p14:sldId id="288"/>
            <p14:sldId id="296"/>
            <p14:sldId id="297"/>
            <p14:sldId id="300"/>
            <p14:sldId id="299"/>
          </p14:sldIdLst>
        </p14:section>
        <p14:section name="06-矩阵键盘" id="{E30319CE-8319-405E-8443-FB3C5E36B193}">
          <p14:sldIdLst>
            <p14:sldId id="295"/>
            <p14:sldId id="302"/>
          </p14:sldIdLst>
        </p14:section>
        <p14:section name="07-定时器" id="{E00C53BC-130F-4DEF-AA98-66B033384FBE}">
          <p14:sldIdLst>
            <p14:sldId id="301"/>
            <p14:sldId id="304"/>
            <p14:sldId id="305"/>
            <p14:sldId id="307"/>
            <p14:sldId id="312"/>
            <p14:sldId id="306"/>
            <p14:sldId id="308"/>
            <p14:sldId id="311"/>
            <p14:sldId id="309"/>
            <p14:sldId id="310"/>
          </p14:sldIdLst>
        </p14:section>
        <p14:section name="08-串口" id="{C69ED584-733B-46C5-8DAC-7C9ED541DE8C}">
          <p14:sldIdLst>
            <p14:sldId id="303"/>
            <p14:sldId id="314"/>
            <p14:sldId id="316"/>
            <p14:sldId id="315"/>
            <p14:sldId id="317"/>
            <p14:sldId id="318"/>
            <p14:sldId id="319"/>
            <p14:sldId id="324"/>
            <p14:sldId id="321"/>
            <p14:sldId id="322"/>
            <p14:sldId id="323"/>
            <p14:sldId id="325"/>
          </p14:sldIdLst>
        </p14:section>
        <p14:section name="09-LED点阵屏" id="{3E28DA7E-E0B7-4A14-A43E-C2A467836B27}">
          <p14:sldIdLst>
            <p14:sldId id="313"/>
            <p14:sldId id="327"/>
            <p14:sldId id="328"/>
            <p14:sldId id="329"/>
            <p14:sldId id="330"/>
          </p14:sldIdLst>
        </p14:section>
        <p14:section name="10-DS1302实时时钟" id="{8582FD2A-D96A-4E53-A9BA-58C8C13D65FD}">
          <p14:sldIdLst>
            <p14:sldId id="326"/>
            <p14:sldId id="332"/>
            <p14:sldId id="333"/>
            <p14:sldId id="336"/>
            <p14:sldId id="334"/>
            <p14:sldId id="335"/>
          </p14:sldIdLst>
        </p14:section>
        <p14:section name="11-蜂鸣器" id="{052CB656-2490-44C3-BF37-8D82BA6C55F6}">
          <p14:sldIdLst>
            <p14:sldId id="331"/>
            <p14:sldId id="338"/>
            <p14:sldId id="339"/>
            <p14:sldId id="337"/>
            <p14:sldId id="343"/>
            <p14:sldId id="340"/>
            <p14:sldId id="341"/>
          </p14:sldIdLst>
        </p14:section>
        <p14:section name="12-AT24C02(I2C)" id="{606CFEEB-6EDE-423D-A9CB-70AFBC914CAA}">
          <p14:sldIdLst>
            <p14:sldId id="345"/>
            <p14:sldId id="347"/>
            <p14:sldId id="342"/>
            <p14:sldId id="348"/>
            <p14:sldId id="349"/>
            <p14:sldId id="346"/>
            <p14:sldId id="350"/>
            <p14:sldId id="351"/>
            <p14:sldId id="358"/>
            <p14:sldId id="360"/>
            <p14:sldId id="359"/>
            <p14:sldId id="352"/>
            <p14:sldId id="361"/>
            <p14:sldId id="363"/>
            <p14:sldId id="353"/>
            <p14:sldId id="364"/>
          </p14:sldIdLst>
        </p14:section>
        <p14:section name="13-DS18B20(单总线)" id="{6B3A5A99-740D-40A5-8FF5-790F89DE49BF}">
          <p14:sldIdLst>
            <p14:sldId id="344"/>
            <p14:sldId id="371"/>
            <p14:sldId id="366"/>
            <p14:sldId id="367"/>
            <p14:sldId id="372"/>
            <p14:sldId id="368"/>
            <p14:sldId id="369"/>
            <p14:sldId id="376"/>
            <p14:sldId id="377"/>
            <p14:sldId id="370"/>
            <p14:sldId id="373"/>
            <p14:sldId id="378"/>
            <p14:sldId id="379"/>
          </p14:sldIdLst>
        </p14:section>
        <p14:section name="14-LCD1602液晶显示屏" id="{66F9C233-E207-41B7-A214-5C83772163F3}">
          <p14:sldIdLst>
            <p14:sldId id="365"/>
            <p14:sldId id="381"/>
            <p14:sldId id="382"/>
            <p14:sldId id="383"/>
            <p14:sldId id="384"/>
            <p14:sldId id="385"/>
            <p14:sldId id="390"/>
            <p14:sldId id="386"/>
          </p14:sldIdLst>
        </p14:section>
        <p14:section name="15-直流电机驱动(PWM)" id="{6AC74BB3-7BB2-49D6-9553-2307E288E85F}">
          <p14:sldIdLst>
            <p14:sldId id="380"/>
            <p14:sldId id="392"/>
            <p14:sldId id="393"/>
            <p14:sldId id="394"/>
          </p14:sldIdLst>
        </p14:section>
        <p14:section name="16-AD/DA" id="{FED42A9B-E9DB-4DCA-A5FC-AC1407729A55}">
          <p14:sldIdLst>
            <p14:sldId id="391"/>
            <p14:sldId id="396"/>
            <p14:sldId id="397"/>
            <p14:sldId id="402"/>
            <p14:sldId id="403"/>
            <p14:sldId id="405"/>
            <p14:sldId id="398"/>
            <p14:sldId id="400"/>
            <p14:sldId id="399"/>
            <p14:sldId id="401"/>
            <p14:sldId id="407"/>
            <p14:sldId id="408"/>
          </p14:sldIdLst>
        </p14:section>
        <p14:section name="17-红外遥控(外部中断)" id="{E7A8F699-610F-48F3-8267-0B7CAF1123FD}">
          <p14:sldIdLst>
            <p14:sldId id="395"/>
            <p14:sldId id="410"/>
            <p14:sldId id="411"/>
            <p14:sldId id="412"/>
            <p14:sldId id="413"/>
            <p14:sldId id="414"/>
            <p14:sldId id="416"/>
            <p14:sldId id="415"/>
          </p14:sldIdLst>
        </p14:section>
        <p14:section name="END" id="{70411932-9939-4DB5-AD03-9F7E6175FCC3}">
          <p14:sldIdLst>
            <p14:sldId id="40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44FE"/>
    <a:srgbClr val="FF6565"/>
    <a:srgbClr val="FA8282"/>
    <a:srgbClr val="E59797"/>
    <a:srgbClr val="5C49E9"/>
    <a:srgbClr val="FF5353"/>
    <a:srgbClr val="F0F0F0"/>
    <a:srgbClr val="EBF1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5" autoAdjust="0"/>
    <p:restoredTop sz="94660"/>
  </p:normalViewPr>
  <p:slideViewPr>
    <p:cSldViewPr snapToGrid="0">
      <p:cViewPr varScale="1">
        <p:scale>
          <a:sx n="86" d="100"/>
          <a:sy n="86" d="100"/>
        </p:scale>
        <p:origin x="1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6" Type="http://schemas.openxmlformats.org/officeDocument/2006/relationships/tags" Target="tags/tag1.xml"/><Relationship Id="rId145" Type="http://schemas.openxmlformats.org/officeDocument/2006/relationships/tableStyles" Target="tableStyles.xml"/><Relationship Id="rId144" Type="http://schemas.openxmlformats.org/officeDocument/2006/relationships/viewProps" Target="viewProps.xml"/><Relationship Id="rId143" Type="http://schemas.openxmlformats.org/officeDocument/2006/relationships/presProps" Target="presProps.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D9B9E-4049-46EC-BA45-61482909A26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E7C6A-F501-4051-B8BE-F21EB9C8591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2.png"/><Relationship Id="rId1" Type="http://schemas.openxmlformats.org/officeDocument/2006/relationships/image" Target="../media/image111.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3.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4.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7.png"/><Relationship Id="rId1" Type="http://schemas.openxmlformats.org/officeDocument/2006/relationships/image" Target="../media/image116.png"/></Relationships>
</file>

<file path=ppt/slides/_rels/slide10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23.jpeg"/><Relationship Id="rId5" Type="http://schemas.openxmlformats.org/officeDocument/2006/relationships/image" Target="../media/image122.jpeg"/><Relationship Id="rId4" Type="http://schemas.openxmlformats.org/officeDocument/2006/relationships/image" Target="../media/image121.jpeg"/><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image" Target="../media/image118.jpe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4.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6.png"/><Relationship Id="rId1" Type="http://schemas.openxmlformats.org/officeDocument/2006/relationships/image" Target="../media/image125.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7.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1.png"/><Relationship Id="rId2" Type="http://schemas.openxmlformats.org/officeDocument/2006/relationships/image" Target="../media/image130.jpeg"/><Relationship Id="rId1" Type="http://schemas.openxmlformats.org/officeDocument/2006/relationships/image" Target="../media/image129.jpeg"/></Relationships>
</file>

<file path=ppt/slides/_rels/slide1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3.png"/><Relationship Id="rId2" Type="http://schemas.openxmlformats.org/officeDocument/2006/relationships/image" Target="../media/image82.png"/><Relationship Id="rId1" Type="http://schemas.openxmlformats.org/officeDocument/2006/relationships/image" Target="../media/image132.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5.jpeg"/><Relationship Id="rId1" Type="http://schemas.openxmlformats.org/officeDocument/2006/relationships/image" Target="../media/image134.jpe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1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9.jpeg"/><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image" Target="../media/image136.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44.png"/><Relationship Id="rId4" Type="http://schemas.openxmlformats.org/officeDocument/2006/relationships/image" Target="../media/image143.png"/><Relationship Id="rId3" Type="http://schemas.openxmlformats.org/officeDocument/2006/relationships/image" Target="../media/image142.jpeg"/><Relationship Id="rId2" Type="http://schemas.openxmlformats.org/officeDocument/2006/relationships/image" Target="../media/image141.png"/><Relationship Id="rId1" Type="http://schemas.openxmlformats.org/officeDocument/2006/relationships/image" Target="../media/image140.GIF"/></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6.png"/><Relationship Id="rId1" Type="http://schemas.openxmlformats.org/officeDocument/2006/relationships/image" Target="../media/image145.png"/></Relationships>
</file>

<file path=ppt/slides/_rels/slide12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0.png"/><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47.png"/></Relationships>
</file>

<file path=ppt/slides/_rels/slide1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4.png"/><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image" Target="../media/image151.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6.emf"/><Relationship Id="rId1" Type="http://schemas.openxmlformats.org/officeDocument/2006/relationships/image" Target="../media/image155.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8.png"/><Relationship Id="rId1" Type="http://schemas.openxmlformats.org/officeDocument/2006/relationships/image" Target="../media/image157.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0.png"/><Relationship Id="rId1" Type="http://schemas.openxmlformats.org/officeDocument/2006/relationships/image" Target="../media/image159.jpe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1.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2.png"/></Relationships>
</file>

<file path=ppt/slides/_rels/slide13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5.jpeg"/><Relationship Id="rId2" Type="http://schemas.openxmlformats.org/officeDocument/2006/relationships/image" Target="../media/image164.png"/><Relationship Id="rId1" Type="http://schemas.openxmlformats.org/officeDocument/2006/relationships/image" Target="../media/image163.jpeg"/></Relationships>
</file>

<file path=ppt/slides/_rels/slide13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69.png"/><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image" Target="../media/image166.png"/></Relationships>
</file>

<file path=ppt/slides/_rels/slide13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69.png"/><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image" Target="../media/image166.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2.jpe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3.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4.png"/></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22.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3.jpeg"/><Relationship Id="rId1" Type="http://schemas.openxmlformats.org/officeDocument/2006/relationships/image" Target="../media/image17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7.jpeg"/><Relationship Id="rId2" Type="http://schemas.openxmlformats.org/officeDocument/2006/relationships/image" Target="../media/image26.GIF"/><Relationship Id="rId1" Type="http://schemas.openxmlformats.org/officeDocument/2006/relationships/image" Target="../media/image2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image" Target="../media/image4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3.jpeg"/><Relationship Id="rId1"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5.png"/><Relationship Id="rId1" Type="http://schemas.openxmlformats.org/officeDocument/2006/relationships/image" Target="../media/image54.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image" Target="../media/image56.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0.jpeg"/><Relationship Id="rId1" Type="http://schemas.openxmlformats.org/officeDocument/2006/relationships/image" Target="../media/image59.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56.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xml"/><Relationship Id="rId4" Type="http://schemas.openxmlformats.org/officeDocument/2006/relationships/image" Target="../media/image62.emf"/><Relationship Id="rId3" Type="http://schemas.openxmlformats.org/officeDocument/2006/relationships/oleObject" Target="../embeddings/oleObject2.bin"/><Relationship Id="rId2" Type="http://schemas.openxmlformats.org/officeDocument/2006/relationships/image" Target="../media/image61.emf"/><Relationship Id="rId1" Type="http://schemas.openxmlformats.org/officeDocument/2006/relationships/oleObject" Target="../embeddings/oleObject1.bin"/></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3.jpe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3.jpeg"/><Relationship Id="rId1" Type="http://schemas.openxmlformats.org/officeDocument/2006/relationships/image" Target="../media/image53.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5.jpeg"/><Relationship Id="rId1"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image" Target="../media/image65.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9.png"/><Relationship Id="rId1" Type="http://schemas.openxmlformats.org/officeDocument/2006/relationships/image" Target="../media/image68.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8.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image" Target="../media/image70.jpe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4.png"/><Relationship Id="rId1" Type="http://schemas.openxmlformats.org/officeDocument/2006/relationships/image" Target="../media/image7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7.png"/><Relationship Id="rId1"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image" Target="../media/image79.jpeg"/></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6.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7.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8.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9.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image" Target="../media/image91.jpe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4.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5.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image" Target="../media/image96.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0.png"/><Relationship Id="rId1" Type="http://schemas.openxmlformats.org/officeDocument/2006/relationships/image" Target="../media/image99.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1.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3.png"/><Relationship Id="rId1" Type="http://schemas.openxmlformats.org/officeDocument/2006/relationships/image" Target="../media/image102.png"/></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image" Target="../media/image104.jpe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7.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8.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9.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0.jpeg"/><Relationship Id="rId1" Type="http://schemas.openxmlformats.org/officeDocument/2006/relationships/image" Target="../media/image10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课程简介</a:t>
            </a:r>
            <a:endParaRPr lang="zh-CN" altLang="en-US" sz="3200">
              <a:latin typeface="等线" panose="02010600030101010101" pitchFamily="2" charset="-122"/>
              <a:ea typeface="等线"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STC89C52</a:t>
            </a:r>
            <a:r>
              <a:rPr lang="zh-CN" altLang="en-US" sz="3200">
                <a:latin typeface="等线" panose="02010600030101010101" pitchFamily="2" charset="-122"/>
                <a:ea typeface="等线" panose="02010600030101010101" pitchFamily="2" charset="-122"/>
              </a:rPr>
              <a:t>单片机</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4" y="1236373"/>
            <a:ext cx="6821510"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所属系列：</a:t>
            </a:r>
            <a:r>
              <a:rPr lang="en-US" altLang="zh-CN" sz="2800"/>
              <a:t>51</a:t>
            </a:r>
            <a:r>
              <a:rPr lang="zh-CN" altLang="en-US" sz="2800"/>
              <a:t>单片机系列</a:t>
            </a:r>
            <a:endParaRPr lang="en-US" altLang="zh-CN" sz="2800"/>
          </a:p>
          <a:p>
            <a:pPr marL="457200" indent="-457200">
              <a:buFont typeface="Arial" panose="020B0604020202020204" pitchFamily="34" charset="0"/>
              <a:buChar char="•"/>
            </a:pPr>
            <a:r>
              <a:rPr lang="zh-CN" altLang="en-US" sz="2800"/>
              <a:t>公司：</a:t>
            </a:r>
            <a:r>
              <a:rPr lang="en-US" altLang="zh-CN" sz="2800"/>
              <a:t>STC</a:t>
            </a:r>
            <a:r>
              <a:rPr lang="zh-CN" altLang="en-US" sz="2800"/>
              <a:t>公司</a:t>
            </a:r>
            <a:endParaRPr lang="en-US" altLang="zh-CN" sz="2800"/>
          </a:p>
          <a:p>
            <a:pPr marL="457200" indent="-457200">
              <a:buFont typeface="Arial" panose="020B0604020202020204" pitchFamily="34" charset="0"/>
              <a:buChar char="•"/>
            </a:pPr>
            <a:r>
              <a:rPr lang="zh-CN" altLang="en-US" sz="2800"/>
              <a:t>位数：</a:t>
            </a:r>
            <a:r>
              <a:rPr lang="en-US" altLang="zh-CN" sz="2800"/>
              <a:t>8</a:t>
            </a:r>
            <a:r>
              <a:rPr lang="zh-CN" altLang="en-US" sz="2800"/>
              <a:t>位</a:t>
            </a:r>
            <a:endParaRPr lang="en-US" altLang="zh-CN" sz="2800"/>
          </a:p>
          <a:p>
            <a:pPr marL="457200" indent="-457200">
              <a:buFont typeface="Arial" panose="020B0604020202020204" pitchFamily="34" charset="0"/>
              <a:buChar char="•"/>
            </a:pPr>
            <a:r>
              <a:rPr lang="en-US" altLang="zh-CN" sz="2800"/>
              <a:t>RAM</a:t>
            </a:r>
            <a:r>
              <a:rPr lang="zh-CN" altLang="en-US" sz="2800"/>
              <a:t>：</a:t>
            </a:r>
            <a:r>
              <a:rPr lang="en-US" altLang="zh-CN" sz="2800"/>
              <a:t>512</a:t>
            </a:r>
            <a:r>
              <a:rPr lang="zh-CN" altLang="en-US" sz="2800"/>
              <a:t>字节</a:t>
            </a:r>
            <a:endParaRPr lang="en-US" altLang="zh-CN" sz="2800"/>
          </a:p>
          <a:p>
            <a:pPr marL="457200" indent="-457200">
              <a:buFont typeface="Arial" panose="020B0604020202020204" pitchFamily="34" charset="0"/>
              <a:buChar char="•"/>
            </a:pPr>
            <a:r>
              <a:rPr lang="en-US" altLang="zh-CN" sz="2800"/>
              <a:t>ROM</a:t>
            </a:r>
            <a:r>
              <a:rPr lang="zh-CN" altLang="en-US" sz="2800"/>
              <a:t>：</a:t>
            </a:r>
            <a:r>
              <a:rPr lang="en-US" altLang="zh-CN" sz="2800"/>
              <a:t>8K</a:t>
            </a:r>
            <a:r>
              <a:rPr lang="zh-CN" altLang="en-US" sz="2800"/>
              <a:t>（</a:t>
            </a:r>
            <a:r>
              <a:rPr lang="en-US" altLang="zh-CN" sz="2800"/>
              <a:t>Flash</a:t>
            </a:r>
            <a:r>
              <a:rPr lang="zh-CN" altLang="en-US" sz="2800"/>
              <a:t>）</a:t>
            </a:r>
            <a:endParaRPr lang="en-US" altLang="zh-CN" sz="2800"/>
          </a:p>
          <a:p>
            <a:pPr marL="457200" indent="-457200">
              <a:buFont typeface="Arial" panose="020B0604020202020204" pitchFamily="34" charset="0"/>
              <a:buChar char="•"/>
            </a:pPr>
            <a:r>
              <a:rPr lang="zh-CN" altLang="en-US" sz="2800"/>
              <a:t>工作频率：</a:t>
            </a:r>
            <a:r>
              <a:rPr lang="en-US" altLang="zh-CN" sz="2800"/>
              <a:t>12MHz</a:t>
            </a:r>
            <a:r>
              <a:rPr lang="zh-CN" altLang="en-US" sz="2800"/>
              <a:t>（本开发板使用）</a:t>
            </a:r>
            <a:endParaRPr lang="en-US" altLang="zh-CN" sz="280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5566" t="19374" r="17369" b="15183"/>
          <a:stretch>
            <a:fillRect/>
          </a:stretch>
        </p:blipFill>
        <p:spPr>
          <a:xfrm>
            <a:off x="8113691" y="1016857"/>
            <a:ext cx="3193961" cy="3116687"/>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单总线电路规范</a:t>
            </a:r>
            <a:endParaRPr lang="zh-CN" altLang="en-US" sz="3200">
              <a:latin typeface="等线" panose="02010600030101010101" pitchFamily="2" charset="-122"/>
            </a:endParaRPr>
          </a:p>
        </p:txBody>
      </p:sp>
      <p:sp>
        <p:nvSpPr>
          <p:cNvPr id="5" name="文本框 4"/>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设备的</a:t>
            </a:r>
            <a:r>
              <a:rPr lang="en-US" altLang="zh-CN" sz="2800"/>
              <a:t>DQ</a:t>
            </a:r>
            <a:r>
              <a:rPr lang="zh-CN" altLang="en-US" sz="2800"/>
              <a:t>均要配置成开漏输出模式</a:t>
            </a:r>
            <a:endParaRPr lang="en-US" altLang="zh-CN" sz="2800"/>
          </a:p>
          <a:p>
            <a:pPr marL="457200" indent="-457200">
              <a:buFont typeface="Arial" panose="020B0604020202020204" pitchFamily="34" charset="0"/>
              <a:buChar char="•"/>
            </a:pPr>
            <a:r>
              <a:rPr lang="en-US" altLang="zh-CN" sz="2800"/>
              <a:t>DQ</a:t>
            </a:r>
            <a:r>
              <a:rPr lang="zh-CN" altLang="en-US" sz="2800"/>
              <a:t>添加一个上拉电阻，阻值一般为</a:t>
            </a:r>
            <a:r>
              <a:rPr lang="en-US" altLang="zh-CN" sz="2800"/>
              <a:t>4.7KΩ</a:t>
            </a:r>
            <a:r>
              <a:rPr lang="zh-CN" altLang="en-US" sz="2800"/>
              <a:t>左右</a:t>
            </a:r>
            <a:endParaRPr lang="en-US" altLang="zh-CN" sz="2800"/>
          </a:p>
          <a:p>
            <a:pPr marL="457200" indent="-457200">
              <a:buFont typeface="Arial" panose="020B0604020202020204" pitchFamily="34" charset="0"/>
              <a:buChar char="•"/>
            </a:pPr>
            <a:r>
              <a:rPr lang="zh-CN" altLang="en-US" sz="2800"/>
              <a:t>若此总线的从机采取寄生供电，则主机还应配一个强上拉输出电路</a:t>
            </a:r>
            <a:endParaRPr lang="en-US" altLang="zh-CN" sz="2800"/>
          </a:p>
        </p:txBody>
      </p:sp>
      <p:pic>
        <p:nvPicPr>
          <p:cNvPr id="3" name="图片 2"/>
          <p:cNvPicPr>
            <a:picLocks noChangeAspect="1"/>
          </p:cNvPicPr>
          <p:nvPr/>
        </p:nvPicPr>
        <p:blipFill rotWithShape="1">
          <a:blip r:embed="rId1"/>
          <a:srcRect l="1157" t="4178" r="1412" b="5406"/>
          <a:stretch>
            <a:fillRect/>
          </a:stretch>
        </p:blipFill>
        <p:spPr>
          <a:xfrm>
            <a:off x="2430966" y="2865863"/>
            <a:ext cx="6924907" cy="1516566"/>
          </a:xfrm>
          <a:prstGeom prst="rect">
            <a:avLst/>
          </a:prstGeom>
        </p:spPr>
      </p:pic>
      <p:pic>
        <p:nvPicPr>
          <p:cNvPr id="7" name="图片 6"/>
          <p:cNvPicPr>
            <a:picLocks noChangeAspect="1"/>
          </p:cNvPicPr>
          <p:nvPr/>
        </p:nvPicPr>
        <p:blipFill rotWithShape="1">
          <a:blip r:embed="rId2"/>
          <a:srcRect l="1154" t="3629" r="1503" b="4118"/>
          <a:stretch>
            <a:fillRect/>
          </a:stretch>
        </p:blipFill>
        <p:spPr>
          <a:xfrm>
            <a:off x="2430966" y="4626924"/>
            <a:ext cx="6924907" cy="1884557"/>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单总线时序结构</a:t>
            </a:r>
            <a:endParaRPr lang="zh-CN" altLang="en-US" sz="3200">
              <a:latin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初始化：主机将总线拉低至少</a:t>
            </a:r>
            <a:r>
              <a:rPr lang="en-US" altLang="zh-CN" sz="2800"/>
              <a:t>480us</a:t>
            </a:r>
            <a:r>
              <a:rPr lang="zh-CN" altLang="en-US" sz="2800"/>
              <a:t>，然后释放总线，等待</a:t>
            </a:r>
            <a:r>
              <a:rPr lang="en-US" altLang="zh-CN" sz="2800"/>
              <a:t>15~60us</a:t>
            </a:r>
            <a:r>
              <a:rPr lang="zh-CN" altLang="en-US" sz="2800"/>
              <a:t>后，存在的从机会拉低总线</a:t>
            </a:r>
            <a:r>
              <a:rPr lang="en-US" altLang="zh-CN" sz="2800"/>
              <a:t>60~240us</a:t>
            </a:r>
            <a:r>
              <a:rPr lang="zh-CN" altLang="en-US" sz="2800"/>
              <a:t>以响应主机，之后从机将释放总线</a:t>
            </a:r>
            <a:endParaRPr lang="en-US" altLang="zh-CN" sz="2800"/>
          </a:p>
        </p:txBody>
      </p:sp>
      <p:pic>
        <p:nvPicPr>
          <p:cNvPr id="2" name="图片 1"/>
          <p:cNvPicPr>
            <a:picLocks noChangeAspect="1"/>
          </p:cNvPicPr>
          <p:nvPr/>
        </p:nvPicPr>
        <p:blipFill rotWithShape="1">
          <a:blip r:embed="rId1"/>
          <a:srcRect l="1250" t="2499" r="882" b="2428"/>
          <a:stretch>
            <a:fillRect/>
          </a:stretch>
        </p:blipFill>
        <p:spPr>
          <a:xfrm>
            <a:off x="2152184" y="2955073"/>
            <a:ext cx="7917367" cy="2821260"/>
          </a:xfrm>
          <a:prstGeom prst="rect">
            <a:avLst/>
          </a:prstGeom>
        </p:spPr>
      </p:pic>
      <p:sp>
        <p:nvSpPr>
          <p:cNvPr id="5" name="矩形 4"/>
          <p:cNvSpPr/>
          <p:nvPr/>
        </p:nvSpPr>
        <p:spPr>
          <a:xfrm>
            <a:off x="5452055" y="6107948"/>
            <a:ext cx="1287887"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单总线时序结构</a:t>
            </a:r>
            <a:endParaRPr lang="zh-CN" altLang="en-US" sz="3200">
              <a:latin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发送一位：主机将总线拉低</a:t>
            </a:r>
            <a:r>
              <a:rPr lang="en-US" altLang="zh-CN" sz="2800"/>
              <a:t>60~120us</a:t>
            </a:r>
            <a:r>
              <a:rPr lang="zh-CN" altLang="en-US" sz="2800"/>
              <a:t>，然后释放总线，表示发送</a:t>
            </a:r>
            <a:r>
              <a:rPr lang="en-US" altLang="zh-CN" sz="2800"/>
              <a:t>0</a:t>
            </a:r>
            <a:r>
              <a:rPr lang="zh-CN" altLang="en-US" sz="2800"/>
              <a:t>；主机将总线拉低</a:t>
            </a:r>
            <a:r>
              <a:rPr lang="en-US" altLang="zh-CN" sz="2800"/>
              <a:t>1~15us</a:t>
            </a:r>
            <a:r>
              <a:rPr lang="zh-CN" altLang="en-US" sz="2800"/>
              <a:t>，然后释放总线，表示发送</a:t>
            </a:r>
            <a:r>
              <a:rPr lang="en-US" altLang="zh-CN" sz="2800"/>
              <a:t>1</a:t>
            </a:r>
            <a:r>
              <a:rPr lang="zh-CN" altLang="en-US" sz="2800"/>
              <a:t>。从机将在总线拉低</a:t>
            </a:r>
            <a:r>
              <a:rPr lang="en-US" altLang="zh-CN" sz="2800"/>
              <a:t>30us</a:t>
            </a:r>
            <a:r>
              <a:rPr lang="zh-CN" altLang="en-US" sz="2800"/>
              <a:t>后（典型值）读取电平，整个时间片应大于</a:t>
            </a:r>
            <a:r>
              <a:rPr lang="en-US" altLang="zh-CN" sz="2800"/>
              <a:t>60us</a:t>
            </a:r>
            <a:endParaRPr lang="en-US" altLang="zh-CN" sz="2800"/>
          </a:p>
        </p:txBody>
      </p:sp>
      <p:pic>
        <p:nvPicPr>
          <p:cNvPr id="3" name="图片 2"/>
          <p:cNvPicPr>
            <a:picLocks noChangeAspect="1"/>
          </p:cNvPicPr>
          <p:nvPr/>
        </p:nvPicPr>
        <p:blipFill>
          <a:blip r:embed="rId1"/>
          <a:stretch>
            <a:fillRect/>
          </a:stretch>
        </p:blipFill>
        <p:spPr>
          <a:xfrm>
            <a:off x="1772272" y="2912793"/>
            <a:ext cx="8091991" cy="2882186"/>
          </a:xfrm>
          <a:prstGeom prst="rect">
            <a:avLst/>
          </a:prstGeom>
        </p:spPr>
      </p:pic>
      <p:sp>
        <p:nvSpPr>
          <p:cNvPr id="7" name="矩形 6"/>
          <p:cNvSpPr/>
          <p:nvPr/>
        </p:nvSpPr>
        <p:spPr>
          <a:xfrm>
            <a:off x="4456090" y="6086404"/>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(BIT)</a:t>
            </a:r>
            <a:endParaRPr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单总线时序结构</a:t>
            </a:r>
            <a:endParaRPr lang="zh-CN" altLang="en-US" sz="3200">
              <a:latin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接收一位：主机将总线拉低</a:t>
            </a:r>
            <a:r>
              <a:rPr lang="en-US" altLang="zh-CN" sz="2800"/>
              <a:t>1~15us</a:t>
            </a:r>
            <a:r>
              <a:rPr lang="zh-CN" altLang="en-US" sz="2800"/>
              <a:t>，然后释放总线，并在拉低后</a:t>
            </a:r>
            <a:r>
              <a:rPr lang="en-US" altLang="zh-CN" sz="2800"/>
              <a:t>15us</a:t>
            </a:r>
            <a:r>
              <a:rPr lang="zh-CN" altLang="en-US" sz="2800"/>
              <a:t>内读取总线电平（尽量贴近</a:t>
            </a:r>
            <a:r>
              <a:rPr lang="en-US" altLang="zh-CN" sz="2800"/>
              <a:t>15us</a:t>
            </a:r>
            <a:r>
              <a:rPr lang="zh-CN" altLang="en-US" sz="2800"/>
              <a:t>的末尾），读取为低电平则为接收</a:t>
            </a:r>
            <a:r>
              <a:rPr lang="en-US" altLang="zh-CN" sz="2800"/>
              <a:t>0</a:t>
            </a:r>
            <a:r>
              <a:rPr lang="zh-CN" altLang="en-US" sz="2800"/>
              <a:t>，读取为高电平则为接收</a:t>
            </a:r>
            <a:r>
              <a:rPr lang="en-US" altLang="zh-CN" sz="2800"/>
              <a:t>1</a:t>
            </a:r>
            <a:r>
              <a:rPr lang="zh-CN" altLang="en-US" sz="2800"/>
              <a:t> ，整个时间片应大于</a:t>
            </a:r>
            <a:r>
              <a:rPr lang="en-US" altLang="zh-CN" sz="2800"/>
              <a:t>60us</a:t>
            </a:r>
            <a:endParaRPr lang="en-US" altLang="zh-CN" sz="2800"/>
          </a:p>
        </p:txBody>
      </p:sp>
      <p:pic>
        <p:nvPicPr>
          <p:cNvPr id="2" name="图片 1"/>
          <p:cNvPicPr>
            <a:picLocks noChangeAspect="1"/>
          </p:cNvPicPr>
          <p:nvPr/>
        </p:nvPicPr>
        <p:blipFill>
          <a:blip r:embed="rId1"/>
          <a:stretch>
            <a:fillRect/>
          </a:stretch>
        </p:blipFill>
        <p:spPr>
          <a:xfrm>
            <a:off x="1772272" y="3338047"/>
            <a:ext cx="8091991" cy="2283580"/>
          </a:xfrm>
          <a:prstGeom prst="rect">
            <a:avLst/>
          </a:prstGeom>
        </p:spPr>
      </p:pic>
      <p:sp>
        <p:nvSpPr>
          <p:cNvPr id="9" name="矩形 8"/>
          <p:cNvSpPr/>
          <p:nvPr/>
        </p:nvSpPr>
        <p:spPr>
          <a:xfrm>
            <a:off x="4456090" y="6086404"/>
            <a:ext cx="301884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(BIT)</a:t>
            </a: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单总线时序结构</a:t>
            </a:r>
            <a:endParaRPr lang="zh-CN" altLang="en-US" sz="3200">
              <a:latin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发送一个字节：连续调用</a:t>
            </a:r>
            <a:r>
              <a:rPr lang="en-US" altLang="zh-CN" sz="2800"/>
              <a:t>8</a:t>
            </a:r>
            <a:r>
              <a:rPr lang="zh-CN" altLang="en-US" sz="2800"/>
              <a:t>次发送一位的时序，依次发送一个字节的</a:t>
            </a:r>
            <a:r>
              <a:rPr lang="en-US" altLang="zh-CN" sz="2800"/>
              <a:t>8</a:t>
            </a:r>
            <a:r>
              <a:rPr lang="zh-CN" altLang="en-US" sz="2800"/>
              <a:t>位（低位在前）</a:t>
            </a:r>
            <a:endParaRPr lang="en-US" altLang="zh-CN" sz="2800"/>
          </a:p>
        </p:txBody>
      </p:sp>
      <p:sp>
        <p:nvSpPr>
          <p:cNvPr id="7" name="矩形 6"/>
          <p:cNvSpPr/>
          <p:nvPr/>
        </p:nvSpPr>
        <p:spPr>
          <a:xfrm>
            <a:off x="6563670"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B0</a:t>
            </a:r>
            <a:endParaRPr lang="zh-CN" altLang="en-US"/>
          </a:p>
        </p:txBody>
      </p:sp>
      <p:sp>
        <p:nvSpPr>
          <p:cNvPr id="8" name="矩形 7"/>
          <p:cNvSpPr/>
          <p:nvPr/>
        </p:nvSpPr>
        <p:spPr>
          <a:xfrm>
            <a:off x="7103326"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B1</a:t>
            </a:r>
            <a:endParaRPr lang="zh-CN" altLang="en-US"/>
          </a:p>
        </p:txBody>
      </p:sp>
      <p:sp>
        <p:nvSpPr>
          <p:cNvPr id="9" name="矩形 8"/>
          <p:cNvSpPr/>
          <p:nvPr/>
        </p:nvSpPr>
        <p:spPr>
          <a:xfrm>
            <a:off x="7642982"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B2</a:t>
            </a:r>
            <a:endParaRPr lang="zh-CN" altLang="en-US"/>
          </a:p>
        </p:txBody>
      </p:sp>
      <p:sp>
        <p:nvSpPr>
          <p:cNvPr id="10" name="矩形 9"/>
          <p:cNvSpPr/>
          <p:nvPr/>
        </p:nvSpPr>
        <p:spPr>
          <a:xfrm>
            <a:off x="8182638"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B3</a:t>
            </a:r>
            <a:endParaRPr lang="zh-CN" altLang="en-US"/>
          </a:p>
        </p:txBody>
      </p:sp>
      <p:sp>
        <p:nvSpPr>
          <p:cNvPr id="11" name="矩形 10"/>
          <p:cNvSpPr/>
          <p:nvPr/>
        </p:nvSpPr>
        <p:spPr>
          <a:xfrm>
            <a:off x="8722294"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B4</a:t>
            </a:r>
            <a:endParaRPr lang="zh-CN" altLang="en-US"/>
          </a:p>
        </p:txBody>
      </p:sp>
      <p:sp>
        <p:nvSpPr>
          <p:cNvPr id="12" name="矩形 11"/>
          <p:cNvSpPr/>
          <p:nvPr/>
        </p:nvSpPr>
        <p:spPr>
          <a:xfrm>
            <a:off x="9261950"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B5</a:t>
            </a:r>
            <a:endParaRPr lang="zh-CN" altLang="en-US"/>
          </a:p>
        </p:txBody>
      </p:sp>
      <p:sp>
        <p:nvSpPr>
          <p:cNvPr id="13" name="矩形 12"/>
          <p:cNvSpPr/>
          <p:nvPr/>
        </p:nvSpPr>
        <p:spPr>
          <a:xfrm>
            <a:off x="9801606"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B6</a:t>
            </a:r>
            <a:endParaRPr lang="zh-CN" altLang="en-US"/>
          </a:p>
        </p:txBody>
      </p:sp>
      <p:sp>
        <p:nvSpPr>
          <p:cNvPr id="14" name="矩形 13"/>
          <p:cNvSpPr/>
          <p:nvPr/>
        </p:nvSpPr>
        <p:spPr>
          <a:xfrm>
            <a:off x="10341262"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B7</a:t>
            </a:r>
            <a:endParaRPr lang="zh-CN" altLang="en-US"/>
          </a:p>
        </p:txBody>
      </p:sp>
      <p:sp>
        <p:nvSpPr>
          <p:cNvPr id="15" name="文本框 14"/>
          <p:cNvSpPr txBox="1"/>
          <p:nvPr/>
        </p:nvSpPr>
        <p:spPr>
          <a:xfrm>
            <a:off x="570963" y="3743732"/>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接收一个字节：连续调用</a:t>
            </a:r>
            <a:r>
              <a:rPr lang="en-US" altLang="zh-CN" sz="2800"/>
              <a:t>8</a:t>
            </a:r>
            <a:r>
              <a:rPr lang="zh-CN" altLang="en-US" sz="2800"/>
              <a:t>次接收一位的时序，依次接收一个字节的</a:t>
            </a:r>
            <a:r>
              <a:rPr lang="en-US" altLang="zh-CN" sz="2800"/>
              <a:t>8</a:t>
            </a:r>
            <a:r>
              <a:rPr lang="zh-CN" altLang="en-US" sz="2800"/>
              <a:t>位（低位在前）</a:t>
            </a:r>
            <a:endParaRPr lang="en-US" altLang="zh-CN" sz="2800"/>
          </a:p>
        </p:txBody>
      </p:sp>
      <p:sp>
        <p:nvSpPr>
          <p:cNvPr id="16" name="矩形 15"/>
          <p:cNvSpPr/>
          <p:nvPr/>
        </p:nvSpPr>
        <p:spPr>
          <a:xfrm>
            <a:off x="6563670"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B0</a:t>
            </a:r>
            <a:endParaRPr lang="zh-CN" altLang="en-US"/>
          </a:p>
        </p:txBody>
      </p:sp>
      <p:sp>
        <p:nvSpPr>
          <p:cNvPr id="17" name="矩形 16"/>
          <p:cNvSpPr/>
          <p:nvPr/>
        </p:nvSpPr>
        <p:spPr>
          <a:xfrm>
            <a:off x="7103326"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B1</a:t>
            </a:r>
            <a:endParaRPr lang="zh-CN" altLang="en-US"/>
          </a:p>
        </p:txBody>
      </p:sp>
      <p:sp>
        <p:nvSpPr>
          <p:cNvPr id="18" name="矩形 17"/>
          <p:cNvSpPr/>
          <p:nvPr/>
        </p:nvSpPr>
        <p:spPr>
          <a:xfrm>
            <a:off x="7642982"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B2</a:t>
            </a:r>
            <a:endParaRPr lang="zh-CN" altLang="en-US"/>
          </a:p>
        </p:txBody>
      </p:sp>
      <p:sp>
        <p:nvSpPr>
          <p:cNvPr id="19" name="矩形 18"/>
          <p:cNvSpPr/>
          <p:nvPr/>
        </p:nvSpPr>
        <p:spPr>
          <a:xfrm>
            <a:off x="8182638"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B3</a:t>
            </a:r>
            <a:endParaRPr lang="zh-CN" altLang="en-US"/>
          </a:p>
        </p:txBody>
      </p:sp>
      <p:sp>
        <p:nvSpPr>
          <p:cNvPr id="20" name="矩形 19"/>
          <p:cNvSpPr/>
          <p:nvPr/>
        </p:nvSpPr>
        <p:spPr>
          <a:xfrm>
            <a:off x="8722294"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B4</a:t>
            </a:r>
            <a:endParaRPr lang="zh-CN" altLang="en-US"/>
          </a:p>
        </p:txBody>
      </p:sp>
      <p:sp>
        <p:nvSpPr>
          <p:cNvPr id="21" name="矩形 20"/>
          <p:cNvSpPr/>
          <p:nvPr/>
        </p:nvSpPr>
        <p:spPr>
          <a:xfrm>
            <a:off x="9261950"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B5</a:t>
            </a:r>
            <a:endParaRPr lang="zh-CN" altLang="en-US"/>
          </a:p>
        </p:txBody>
      </p:sp>
      <p:sp>
        <p:nvSpPr>
          <p:cNvPr id="22" name="矩形 21"/>
          <p:cNvSpPr/>
          <p:nvPr/>
        </p:nvSpPr>
        <p:spPr>
          <a:xfrm>
            <a:off x="9801606"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B6</a:t>
            </a:r>
            <a:endParaRPr lang="zh-CN" altLang="en-US"/>
          </a:p>
        </p:txBody>
      </p:sp>
      <p:sp>
        <p:nvSpPr>
          <p:cNvPr id="23" name="矩形 22"/>
          <p:cNvSpPr/>
          <p:nvPr/>
        </p:nvSpPr>
        <p:spPr>
          <a:xfrm>
            <a:off x="10341262"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B7</a:t>
            </a:r>
            <a:endParaRPr lang="zh-CN" altLang="en-US"/>
          </a:p>
        </p:txBody>
      </p:sp>
      <p:sp>
        <p:nvSpPr>
          <p:cNvPr id="24" name="矩形 23"/>
          <p:cNvSpPr/>
          <p:nvPr/>
        </p:nvSpPr>
        <p:spPr>
          <a:xfrm>
            <a:off x="1850738" y="2676402"/>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a:t>
            </a:r>
            <a:endParaRPr lang="zh-CN" altLang="en-US"/>
          </a:p>
        </p:txBody>
      </p:sp>
      <p:cxnSp>
        <p:nvCxnSpPr>
          <p:cNvPr id="25" name="直接箭头连接符 24"/>
          <p:cNvCxnSpPr>
            <a:stCxn id="24" idx="3"/>
            <a:endCxn id="7" idx="1"/>
          </p:cNvCxnSpPr>
          <p:nvPr/>
        </p:nvCxnSpPr>
        <p:spPr>
          <a:xfrm>
            <a:off x="4869584" y="2895335"/>
            <a:ext cx="169408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850738" y="5306838"/>
            <a:ext cx="301884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a:t>
            </a:r>
            <a:endParaRPr lang="zh-CN" altLang="en-US"/>
          </a:p>
        </p:txBody>
      </p:sp>
      <p:cxnSp>
        <p:nvCxnSpPr>
          <p:cNvPr id="28" name="直接箭头连接符 27"/>
          <p:cNvCxnSpPr>
            <a:stCxn id="27" idx="3"/>
          </p:cNvCxnSpPr>
          <p:nvPr/>
        </p:nvCxnSpPr>
        <p:spPr>
          <a:xfrm>
            <a:off x="4869584" y="5525771"/>
            <a:ext cx="169408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311083" y="2378195"/>
            <a:ext cx="4083878" cy="1063449"/>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311083" y="4994046"/>
            <a:ext cx="4083878" cy="1063449"/>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DS18B20</a:t>
            </a:r>
            <a:r>
              <a:rPr lang="zh-CN" altLang="en-US" sz="3200">
                <a:latin typeface="等线" panose="02010600030101010101" pitchFamily="2" charset="-122"/>
                <a:ea typeface="等线" panose="02010600030101010101" pitchFamily="2" charset="-122"/>
              </a:rPr>
              <a:t>操作流程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初始化：从机复位，主机判断从机是否响应</a:t>
            </a:r>
            <a:endParaRPr lang="en-US" altLang="zh-CN" sz="2800"/>
          </a:p>
          <a:p>
            <a:pPr marL="457200" indent="-457200">
              <a:buFont typeface="Arial" panose="020B0604020202020204" pitchFamily="34" charset="0"/>
              <a:buChar char="•"/>
            </a:pPr>
            <a:r>
              <a:rPr lang="en-US" altLang="zh-CN" sz="2800"/>
              <a:t>ROM</a:t>
            </a:r>
            <a:r>
              <a:rPr lang="zh-CN" altLang="en-US" sz="2800"/>
              <a:t>操作：</a:t>
            </a:r>
            <a:r>
              <a:rPr lang="en-US" altLang="zh-CN" sz="2800"/>
              <a:t>ROM</a:t>
            </a:r>
            <a:r>
              <a:rPr lang="zh-CN" altLang="en-US" sz="2800"/>
              <a:t>指令</a:t>
            </a:r>
            <a:r>
              <a:rPr lang="en-US" altLang="zh-CN" sz="2800"/>
              <a:t>+</a:t>
            </a:r>
            <a:r>
              <a:rPr lang="zh-CN" altLang="en-US" sz="2800"/>
              <a:t>本指令需要的读写操作</a:t>
            </a:r>
            <a:endParaRPr lang="en-US" altLang="zh-CN" sz="2800"/>
          </a:p>
          <a:p>
            <a:pPr marL="457200" indent="-457200">
              <a:buFont typeface="Arial" panose="020B0604020202020204" pitchFamily="34" charset="0"/>
              <a:buChar char="•"/>
            </a:pPr>
            <a:r>
              <a:rPr lang="zh-CN" altLang="en-US" sz="2800"/>
              <a:t>功能操作：功能指令</a:t>
            </a:r>
            <a:r>
              <a:rPr lang="en-US" altLang="zh-CN" sz="2800"/>
              <a:t>+</a:t>
            </a:r>
            <a:r>
              <a:rPr lang="zh-CN" altLang="en-US" sz="2800"/>
              <a:t>本指令需要的读写操作</a:t>
            </a:r>
            <a:endParaRPr lang="en-US" altLang="zh-CN" sz="2800"/>
          </a:p>
        </p:txBody>
      </p:sp>
      <p:graphicFrame>
        <p:nvGraphicFramePr>
          <p:cNvPr id="2" name="表格 2"/>
          <p:cNvGraphicFramePr>
            <a:graphicFrameLocks noGrp="1"/>
          </p:cNvGraphicFramePr>
          <p:nvPr/>
        </p:nvGraphicFramePr>
        <p:xfrm>
          <a:off x="1842430" y="3567966"/>
          <a:ext cx="8128000" cy="2595880"/>
        </p:xfrm>
        <a:graphic>
          <a:graphicData uri="http://schemas.openxmlformats.org/drawingml/2006/table">
            <a:tbl>
              <a:tblPr firstRow="1" bandRow="1">
                <a:tableStyleId>{93296810-A885-4BE3-A3E7-6D5BEEA58F35}</a:tableStyleId>
              </a:tblPr>
              <a:tblGrid>
                <a:gridCol w="4064000"/>
                <a:gridCol w="4064000"/>
              </a:tblGrid>
              <a:tr h="370840">
                <a:tc>
                  <a:txBody>
                    <a:bodyPr/>
                    <a:lstStyle/>
                    <a:p>
                      <a:pPr algn="ctr"/>
                      <a:r>
                        <a:rPr lang="en-US" altLang="zh-CN" sz="1800"/>
                        <a:t>ROM</a:t>
                      </a:r>
                      <a:r>
                        <a:rPr lang="zh-CN" altLang="en-US" sz="1800"/>
                        <a:t>指令</a:t>
                      </a:r>
                      <a:endParaRPr lang="zh-CN" altLang="en-US"/>
                    </a:p>
                  </a:txBody>
                  <a:tcPr anchor="ctr"/>
                </a:tc>
                <a:tc>
                  <a:txBody>
                    <a:bodyPr/>
                    <a:lstStyle/>
                    <a:p>
                      <a:pPr algn="ctr"/>
                      <a:r>
                        <a:rPr lang="zh-CN" altLang="en-US" sz="1800"/>
                        <a:t>功能指令</a:t>
                      </a:r>
                      <a:endParaRPr lang="zh-CN" altLang="en-US"/>
                    </a:p>
                  </a:txBody>
                  <a:tcPr anchor="ctr"/>
                </a:tc>
              </a:tr>
              <a:tr h="370840">
                <a:tc>
                  <a:txBody>
                    <a:bodyPr/>
                    <a:lstStyle/>
                    <a:p>
                      <a:pPr algn="ctr"/>
                      <a:r>
                        <a:rPr lang="en-US" altLang="zh-CN"/>
                        <a:t>SEARCH ROM [F0h]</a:t>
                      </a:r>
                      <a:endParaRPr lang="zh-CN" altLang="en-US"/>
                    </a:p>
                  </a:txBody>
                  <a:tcPr anchor="ctr"/>
                </a:tc>
                <a:tc>
                  <a:txBody>
                    <a:bodyPr/>
                    <a:lstStyle/>
                    <a:p>
                      <a:pPr algn="ctr"/>
                      <a:r>
                        <a:rPr lang="en-US" altLang="zh-CN"/>
                        <a:t>CONVERT T [44h]</a:t>
                      </a:r>
                      <a:endParaRPr lang="zh-CN" altLang="en-US"/>
                    </a:p>
                  </a:txBody>
                  <a:tcPr anchor="ctr"/>
                </a:tc>
              </a:tr>
              <a:tr h="370840">
                <a:tc>
                  <a:txBody>
                    <a:bodyPr/>
                    <a:lstStyle/>
                    <a:p>
                      <a:pPr algn="ctr"/>
                      <a:r>
                        <a:rPr lang="en-US" altLang="zh-CN"/>
                        <a:t>READ ROM [33h]</a:t>
                      </a:r>
                      <a:endParaRPr lang="zh-CN" altLang="en-US"/>
                    </a:p>
                  </a:txBody>
                  <a:tcPr anchor="ctr"/>
                </a:tc>
                <a:tc>
                  <a:txBody>
                    <a:bodyPr/>
                    <a:lstStyle/>
                    <a:p>
                      <a:pPr algn="ctr"/>
                      <a:r>
                        <a:rPr lang="en-US" altLang="zh-CN"/>
                        <a:t>WRITE SCRATCHPAD [4Eh]</a:t>
                      </a:r>
                      <a:endParaRPr lang="zh-CN" altLang="en-US"/>
                    </a:p>
                  </a:txBody>
                  <a:tcPr anchor="ctr"/>
                </a:tc>
              </a:tr>
              <a:tr h="370840">
                <a:tc>
                  <a:txBody>
                    <a:bodyPr/>
                    <a:lstStyle/>
                    <a:p>
                      <a:pPr algn="ctr"/>
                      <a:r>
                        <a:rPr lang="en-US" altLang="zh-CN"/>
                        <a:t>MATCH ROM [55h]</a:t>
                      </a:r>
                      <a:endParaRPr lang="zh-CN" altLang="en-US"/>
                    </a:p>
                  </a:txBody>
                  <a:tcPr anchor="ctr"/>
                </a:tc>
                <a:tc>
                  <a:txBody>
                    <a:bodyPr/>
                    <a:lstStyle/>
                    <a:p>
                      <a:pPr algn="ctr"/>
                      <a:r>
                        <a:rPr lang="en-US" altLang="zh-CN"/>
                        <a:t>READ SCRATCHPAD [BEh]</a:t>
                      </a:r>
                      <a:endParaRPr lang="zh-CN" altLang="en-US"/>
                    </a:p>
                  </a:txBody>
                  <a:tcPr anchor="ctr"/>
                </a:tc>
              </a:tr>
              <a:tr h="370840">
                <a:tc>
                  <a:txBody>
                    <a:bodyPr/>
                    <a:lstStyle/>
                    <a:p>
                      <a:pPr algn="ctr"/>
                      <a:r>
                        <a:rPr lang="en-US" altLang="zh-CN"/>
                        <a:t>SKIP ROM [CCh]</a:t>
                      </a:r>
                      <a:endParaRPr lang="zh-CN" altLang="en-US"/>
                    </a:p>
                  </a:txBody>
                  <a:tcPr anchor="ctr"/>
                </a:tc>
                <a:tc>
                  <a:txBody>
                    <a:bodyPr/>
                    <a:lstStyle/>
                    <a:p>
                      <a:pPr algn="ctr"/>
                      <a:r>
                        <a:rPr lang="en-US" altLang="zh-CN"/>
                        <a:t>COPY SCRATCHPAD [48h]</a:t>
                      </a:r>
                      <a:endParaRPr lang="zh-CN" altLang="en-US"/>
                    </a:p>
                  </a:txBody>
                  <a:tcPr anchor="ctr"/>
                </a:tc>
              </a:tr>
              <a:tr h="370840">
                <a:tc>
                  <a:txBody>
                    <a:bodyPr/>
                    <a:lstStyle/>
                    <a:p>
                      <a:pPr algn="ctr"/>
                      <a:r>
                        <a:rPr lang="en-US" altLang="zh-CN"/>
                        <a:t>ALARM SEARCH [ECh]</a:t>
                      </a:r>
                      <a:endParaRPr lang="zh-CN" altLang="en-US"/>
                    </a:p>
                  </a:txBody>
                  <a:tcPr anchor="ctr"/>
                </a:tc>
                <a:tc>
                  <a:txBody>
                    <a:bodyPr/>
                    <a:lstStyle/>
                    <a:p>
                      <a:pPr algn="ctr"/>
                      <a:r>
                        <a:rPr lang="en-US" altLang="zh-CN"/>
                        <a:t>RECALL E2 [B8h]</a:t>
                      </a:r>
                      <a:endParaRPr lang="zh-CN" altLang="en-US"/>
                    </a:p>
                  </a:txBody>
                  <a:tcPr anchor="ctr"/>
                </a:tc>
              </a:tr>
              <a:tr h="370840">
                <a:tc>
                  <a:txBody>
                    <a:bodyPr/>
                    <a:lstStyle/>
                    <a:p>
                      <a:pPr algn="ctr"/>
                      <a:endParaRPr lang="zh-CN" altLang="en-US"/>
                    </a:p>
                  </a:txBody>
                  <a:tcPr anchor="ctr"/>
                </a:tc>
                <a:tc>
                  <a:txBody>
                    <a:bodyPr/>
                    <a:lstStyle/>
                    <a:p>
                      <a:pPr algn="ctr"/>
                      <a:r>
                        <a:rPr lang="en-US" altLang="zh-CN"/>
                        <a:t>READ POWER SUPPLY [B4h]</a:t>
                      </a:r>
                      <a:endParaRPr lang="zh-CN" altLang="en-US"/>
                    </a:p>
                  </a:txBody>
                  <a:tcPr anchor="ct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DS18B20</a:t>
            </a:r>
            <a:r>
              <a:rPr lang="zh-CN" altLang="en-US" sz="3200">
                <a:latin typeface="等线" panose="02010600030101010101" pitchFamily="2" charset="-122"/>
                <a:ea typeface="等线" panose="02010600030101010101" pitchFamily="2" charset="-122"/>
              </a:rPr>
              <a:t>数据帧</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温度变换：初始化→跳过</a:t>
            </a:r>
            <a:r>
              <a:rPr lang="en-US" altLang="zh-CN" sz="2800"/>
              <a:t>ROM</a:t>
            </a:r>
            <a:r>
              <a:rPr lang="zh-CN" altLang="en-US" sz="2800"/>
              <a:t> →开始温度变换</a:t>
            </a:r>
            <a:endParaRPr lang="en-US" altLang="zh-CN" sz="2800"/>
          </a:p>
        </p:txBody>
      </p:sp>
      <p:sp>
        <p:nvSpPr>
          <p:cNvPr id="5" name="矩形 4"/>
          <p:cNvSpPr/>
          <p:nvPr/>
        </p:nvSpPr>
        <p:spPr>
          <a:xfrm>
            <a:off x="1550227" y="2248991"/>
            <a:ext cx="539656"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26" name="文本框 25"/>
          <p:cNvSpPr txBox="1"/>
          <p:nvPr/>
        </p:nvSpPr>
        <p:spPr>
          <a:xfrm>
            <a:off x="570963" y="3497079"/>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温度读取：初始化→跳过</a:t>
            </a:r>
            <a:r>
              <a:rPr lang="en-US" altLang="zh-CN" sz="2800"/>
              <a:t>ROM</a:t>
            </a:r>
            <a:r>
              <a:rPr lang="zh-CN" altLang="en-US" sz="2800"/>
              <a:t> →读暂存器→连续的读操作</a:t>
            </a:r>
            <a:endParaRPr lang="en-US" altLang="zh-CN" sz="2800"/>
          </a:p>
        </p:txBody>
      </p:sp>
      <p:sp>
        <p:nvSpPr>
          <p:cNvPr id="27" name="矩形 26"/>
          <p:cNvSpPr/>
          <p:nvPr/>
        </p:nvSpPr>
        <p:spPr>
          <a:xfrm>
            <a:off x="1550227" y="4565476"/>
            <a:ext cx="539656"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48" name="文本框 47"/>
          <p:cNvSpPr txBox="1"/>
          <p:nvPr/>
        </p:nvSpPr>
        <p:spPr>
          <a:xfrm>
            <a:off x="8491865" y="4522799"/>
            <a:ext cx="741785" cy="523220"/>
          </a:xfrm>
          <a:prstGeom prst="rect">
            <a:avLst/>
          </a:prstGeom>
          <a:noFill/>
        </p:spPr>
        <p:txBody>
          <a:bodyPr wrap="square" rtlCol="0">
            <a:spAutoFit/>
          </a:bodyPr>
          <a:lstStyle/>
          <a:p>
            <a:pPr algn="ctr"/>
            <a:r>
              <a:rPr lang="en-US" altLang="zh-CN" sz="2800"/>
              <a:t>+</a:t>
            </a:r>
            <a:endParaRPr lang="en-US" altLang="zh-CN" sz="2800"/>
          </a:p>
        </p:txBody>
      </p:sp>
      <p:sp>
        <p:nvSpPr>
          <p:cNvPr id="77" name="矩形 76"/>
          <p:cNvSpPr/>
          <p:nvPr/>
        </p:nvSpPr>
        <p:spPr>
          <a:xfrm>
            <a:off x="2089883" y="2248991"/>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SKIP ROM [CCh]</a:t>
            </a:r>
            <a:endParaRPr lang="en-US" altLang="zh-CN"/>
          </a:p>
        </p:txBody>
      </p:sp>
      <p:sp>
        <p:nvSpPr>
          <p:cNvPr id="78" name="矩形 77"/>
          <p:cNvSpPr/>
          <p:nvPr/>
        </p:nvSpPr>
        <p:spPr>
          <a:xfrm>
            <a:off x="5108729" y="2248991"/>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CONVERT T [44h]</a:t>
            </a:r>
            <a:endParaRPr lang="zh-CN" altLang="en-US"/>
          </a:p>
        </p:txBody>
      </p:sp>
      <p:sp>
        <p:nvSpPr>
          <p:cNvPr id="79" name="矩形 78"/>
          <p:cNvSpPr/>
          <p:nvPr/>
        </p:nvSpPr>
        <p:spPr>
          <a:xfrm>
            <a:off x="2089883" y="4565476"/>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SKIP ROM [CCh]</a:t>
            </a:r>
            <a:endParaRPr lang="en-US" altLang="zh-CN"/>
          </a:p>
        </p:txBody>
      </p:sp>
      <p:sp>
        <p:nvSpPr>
          <p:cNvPr id="80" name="矩形 79"/>
          <p:cNvSpPr/>
          <p:nvPr/>
        </p:nvSpPr>
        <p:spPr>
          <a:xfrm>
            <a:off x="5108729" y="4565476"/>
            <a:ext cx="338313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READ SCRATCHPAD [BEh]</a:t>
            </a:r>
            <a:endParaRPr lang="zh-CN" altLang="en-US"/>
          </a:p>
        </p:txBody>
      </p:sp>
      <p:sp>
        <p:nvSpPr>
          <p:cNvPr id="81" name="矩形 80"/>
          <p:cNvSpPr/>
          <p:nvPr/>
        </p:nvSpPr>
        <p:spPr>
          <a:xfrm>
            <a:off x="3462207" y="5516994"/>
            <a:ext cx="338313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Temperature LSB</a:t>
            </a:r>
            <a:endParaRPr lang="zh-CN" altLang="en-US"/>
          </a:p>
        </p:txBody>
      </p:sp>
      <p:sp>
        <p:nvSpPr>
          <p:cNvPr id="83" name="矩形 82"/>
          <p:cNvSpPr/>
          <p:nvPr/>
        </p:nvSpPr>
        <p:spPr>
          <a:xfrm>
            <a:off x="6845342" y="5516994"/>
            <a:ext cx="338313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Temperature MSB</a:t>
            </a:r>
            <a:endParaRPr lang="zh-CN" altLang="en-US"/>
          </a:p>
        </p:txBody>
      </p:sp>
      <p:sp>
        <p:nvSpPr>
          <p:cNvPr id="84" name="文本框 83"/>
          <p:cNvSpPr txBox="1"/>
          <p:nvPr/>
        </p:nvSpPr>
        <p:spPr>
          <a:xfrm>
            <a:off x="10228477" y="5474317"/>
            <a:ext cx="741785" cy="523220"/>
          </a:xfrm>
          <a:prstGeom prst="rect">
            <a:avLst/>
          </a:prstGeom>
          <a:noFill/>
        </p:spPr>
        <p:txBody>
          <a:bodyPr wrap="square" rtlCol="0">
            <a:spAutoFit/>
          </a:bodyPr>
          <a:lstStyle/>
          <a:p>
            <a:pPr algn="ctr"/>
            <a:r>
              <a:rPr lang="en-US" altLang="zh-CN" sz="2800"/>
              <a:t>……</a:t>
            </a:r>
            <a:endParaRPr lang="en-US" altLang="zh-CN" sz="2800"/>
          </a:p>
        </p:txBody>
      </p:sp>
      <p:sp>
        <p:nvSpPr>
          <p:cNvPr id="85" name="矩形 84"/>
          <p:cNvSpPr/>
          <p:nvPr/>
        </p:nvSpPr>
        <p:spPr>
          <a:xfrm>
            <a:off x="871652" y="1965421"/>
            <a:ext cx="10448693" cy="1100781"/>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71652" y="4275406"/>
            <a:ext cx="10448693" cy="2011094"/>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温度存储格式</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081714" y="1024565"/>
            <a:ext cx="10028571" cy="2152381"/>
          </a:xfrm>
          <a:prstGeom prst="rect">
            <a:avLst/>
          </a:prstGeom>
        </p:spPr>
      </p:pic>
      <p:pic>
        <p:nvPicPr>
          <p:cNvPr id="5" name="图片 4"/>
          <p:cNvPicPr>
            <a:picLocks noChangeAspect="1"/>
          </p:cNvPicPr>
          <p:nvPr/>
        </p:nvPicPr>
        <p:blipFill>
          <a:blip r:embed="rId2"/>
          <a:stretch>
            <a:fillRect/>
          </a:stretch>
        </p:blipFill>
        <p:spPr>
          <a:xfrm>
            <a:off x="3146047" y="3322826"/>
            <a:ext cx="5899906" cy="3364109"/>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LCD1602</a:t>
            </a:r>
            <a:r>
              <a:rPr lang="zh-CN" altLang="en-US" sz="3200">
                <a:latin typeface="等线" panose="02010600030101010101" pitchFamily="2" charset="-122"/>
                <a:ea typeface="等线" panose="02010600030101010101" pitchFamily="2" charset="-122"/>
              </a:rPr>
              <a:t>介绍</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LCD1602</a:t>
            </a:r>
            <a:r>
              <a:rPr lang="zh-CN" altLang="en-US" sz="2800"/>
              <a:t>（</a:t>
            </a:r>
            <a:r>
              <a:rPr lang="en-US" altLang="zh-CN" sz="2800"/>
              <a:t>Liquid Crystal Display</a:t>
            </a:r>
            <a:r>
              <a:rPr lang="zh-CN" altLang="en-US" sz="2800"/>
              <a:t>）液晶显示屏是一种字符型液晶显示模块，可以显示</a:t>
            </a:r>
            <a:r>
              <a:rPr lang="en-US" altLang="zh-CN" sz="2800"/>
              <a:t>ASCII</a:t>
            </a:r>
            <a:r>
              <a:rPr lang="zh-CN" altLang="en-US" sz="2800"/>
              <a:t>码的标准字符和其它的一些内置特殊字符，还可以有</a:t>
            </a:r>
            <a:r>
              <a:rPr lang="en-US" altLang="zh-CN" sz="2800"/>
              <a:t>8</a:t>
            </a:r>
            <a:r>
              <a:rPr lang="zh-CN" altLang="en-US" sz="2800"/>
              <a:t>个自定义字符</a:t>
            </a:r>
            <a:endParaRPr lang="en-US" altLang="zh-CN" sz="2800"/>
          </a:p>
          <a:p>
            <a:pPr marL="457200" indent="-457200">
              <a:buFont typeface="Arial" panose="020B0604020202020204" pitchFamily="34" charset="0"/>
              <a:buChar char="•"/>
            </a:pPr>
            <a:r>
              <a:rPr lang="zh-CN" altLang="en-US" sz="2800"/>
              <a:t>显示容量：</a:t>
            </a:r>
            <a:r>
              <a:rPr lang="en-US" altLang="zh-CN" sz="2800"/>
              <a:t>16×2</a:t>
            </a:r>
            <a:r>
              <a:rPr lang="zh-CN" altLang="en-US" sz="2800"/>
              <a:t>个字符，每个字符为</a:t>
            </a:r>
            <a:r>
              <a:rPr lang="en-US" altLang="zh-CN" sz="2800"/>
              <a:t>5*7</a:t>
            </a:r>
            <a:r>
              <a:rPr lang="zh-CN" altLang="en-US" sz="2800"/>
              <a:t>点阵</a:t>
            </a:r>
            <a:endParaRPr lang="en-US" altLang="zh-CN" sz="280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2465" t="23511" r="10869" b="16099"/>
          <a:stretch>
            <a:fillRect/>
          </a:stretch>
        </p:blipFill>
        <p:spPr>
          <a:xfrm>
            <a:off x="1300406" y="3267698"/>
            <a:ext cx="2937745" cy="1565385"/>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3060" t="19857" r="13044" b="19857"/>
          <a:stretch>
            <a:fillRect/>
          </a:stretch>
        </p:blipFill>
        <p:spPr>
          <a:xfrm>
            <a:off x="1300406" y="5048527"/>
            <a:ext cx="2937745" cy="1565386"/>
          </a:xfrm>
          <a:prstGeom prst="rect">
            <a:avLst/>
          </a:prstGeom>
        </p:spPr>
      </p:pic>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t="7764" b="6536"/>
          <a:stretch>
            <a:fillRect/>
          </a:stretch>
        </p:blipFill>
        <p:spPr>
          <a:xfrm>
            <a:off x="5083038" y="3267697"/>
            <a:ext cx="1826587" cy="1565385"/>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8381" y="5048524"/>
            <a:ext cx="1675901" cy="1568643"/>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4512" y="3267211"/>
            <a:ext cx="2417223" cy="1566360"/>
          </a:xfrm>
          <a:prstGeom prst="rect">
            <a:avLst/>
          </a:prstGeom>
        </p:spPr>
      </p:pic>
      <p:pic>
        <p:nvPicPr>
          <p:cNvPr id="5" name="图片 4"/>
          <p:cNvPicPr>
            <a:picLocks noChangeAspect="1"/>
          </p:cNvPicPr>
          <p:nvPr/>
        </p:nvPicPr>
        <p:blipFill rotWithShape="1">
          <a:blip r:embed="rId6">
            <a:extLst>
              <a:ext uri="{28A0092B-C50C-407E-A947-70E740481C1C}">
                <a14:useLocalDpi xmlns:a14="http://schemas.microsoft.com/office/drawing/2010/main" val="0"/>
              </a:ext>
            </a:extLst>
          </a:blip>
          <a:srcRect l="10681" t="6959" r="11257" b="7588"/>
          <a:stretch>
            <a:fillRect/>
          </a:stretch>
        </p:blipFill>
        <p:spPr>
          <a:xfrm>
            <a:off x="7674502" y="5048523"/>
            <a:ext cx="2579415" cy="1568644"/>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引脚及应用电路</a:t>
            </a:r>
            <a:endParaRPr lang="zh-CN" altLang="en-US" sz="3200">
              <a:latin typeface="等线" panose="02010600030101010101" pitchFamily="2" charset="-122"/>
            </a:endParaRPr>
          </a:p>
        </p:txBody>
      </p:sp>
      <p:graphicFrame>
        <p:nvGraphicFramePr>
          <p:cNvPr id="2" name="表格 2"/>
          <p:cNvGraphicFramePr>
            <a:graphicFrameLocks noGrp="1"/>
          </p:cNvGraphicFramePr>
          <p:nvPr/>
        </p:nvGraphicFramePr>
        <p:xfrm>
          <a:off x="704779" y="1925605"/>
          <a:ext cx="5157263" cy="3708400"/>
        </p:xfrm>
        <a:graphic>
          <a:graphicData uri="http://schemas.openxmlformats.org/drawingml/2006/table">
            <a:tbl>
              <a:tblPr firstRow="1" bandRow="1">
                <a:tableStyleId>{93296810-A885-4BE3-A3E7-6D5BEEA58F35}</a:tableStyleId>
              </a:tblPr>
              <a:tblGrid>
                <a:gridCol w="1083031"/>
                <a:gridCol w="4074232"/>
              </a:tblGrid>
              <a:tr h="370840">
                <a:tc>
                  <a:txBody>
                    <a:bodyPr/>
                    <a:lstStyle/>
                    <a:p>
                      <a:pPr algn="ctr"/>
                      <a:r>
                        <a:rPr lang="zh-CN" altLang="en-US"/>
                        <a:t>引脚</a:t>
                      </a:r>
                      <a:endParaRPr lang="zh-CN" altLang="en-US"/>
                    </a:p>
                  </a:txBody>
                  <a:tcPr anchor="ctr"/>
                </a:tc>
                <a:tc>
                  <a:txBody>
                    <a:bodyPr/>
                    <a:lstStyle/>
                    <a:p>
                      <a:pPr algn="ctr"/>
                      <a:r>
                        <a:rPr lang="zh-CN" altLang="en-US"/>
                        <a:t>功能</a:t>
                      </a:r>
                      <a:endParaRPr lang="zh-CN" altLang="en-US"/>
                    </a:p>
                  </a:txBody>
                  <a:tcPr anchor="ctr"/>
                </a:tc>
              </a:tr>
              <a:tr h="370840">
                <a:tc>
                  <a:txBody>
                    <a:bodyPr/>
                    <a:lstStyle/>
                    <a:p>
                      <a:pPr algn="ctr"/>
                      <a:r>
                        <a:rPr lang="en-US" altLang="zh-CN"/>
                        <a:t>VSS</a:t>
                      </a:r>
                      <a:endParaRPr lang="zh-CN" altLang="en-US"/>
                    </a:p>
                  </a:txBody>
                  <a:tcPr anchor="ctr"/>
                </a:tc>
                <a:tc>
                  <a:txBody>
                    <a:bodyPr/>
                    <a:lstStyle/>
                    <a:p>
                      <a:pPr algn="ctr"/>
                      <a:r>
                        <a:rPr lang="zh-CN" altLang="en-US"/>
                        <a:t>地</a:t>
                      </a:r>
                      <a:endParaRPr lang="zh-CN" altLang="en-US"/>
                    </a:p>
                  </a:txBody>
                  <a:tcPr anchor="ctr"/>
                </a:tc>
              </a:tr>
              <a:tr h="370840">
                <a:tc>
                  <a:txBody>
                    <a:bodyPr/>
                    <a:lstStyle/>
                    <a:p>
                      <a:pPr algn="ctr"/>
                      <a:r>
                        <a:rPr lang="en-US" altLang="zh-CN"/>
                        <a:t>VDD</a:t>
                      </a:r>
                      <a:endParaRPr lang="zh-CN" altLang="en-US"/>
                    </a:p>
                  </a:txBody>
                  <a:tcPr anchor="ctr"/>
                </a:tc>
                <a:tc>
                  <a:txBody>
                    <a:bodyPr/>
                    <a:lstStyle/>
                    <a:p>
                      <a:pPr algn="ctr"/>
                      <a:r>
                        <a:rPr lang="zh-CN" altLang="en-US"/>
                        <a:t>电源正极（</a:t>
                      </a:r>
                      <a:r>
                        <a:rPr lang="en-US" altLang="zh-CN"/>
                        <a:t>4.5~5.5V</a:t>
                      </a:r>
                      <a:r>
                        <a:rPr lang="zh-CN" altLang="en-US"/>
                        <a:t>）</a:t>
                      </a:r>
                      <a:endParaRPr lang="zh-CN" altLang="en-US"/>
                    </a:p>
                  </a:txBody>
                  <a:tcPr anchor="ctr"/>
                </a:tc>
              </a:tr>
              <a:tr h="370840">
                <a:tc>
                  <a:txBody>
                    <a:bodyPr/>
                    <a:lstStyle/>
                    <a:p>
                      <a:pPr algn="ctr"/>
                      <a:r>
                        <a:rPr lang="en-US" altLang="zh-CN"/>
                        <a:t>VO</a:t>
                      </a:r>
                      <a:endParaRPr lang="zh-CN" altLang="en-US"/>
                    </a:p>
                  </a:txBody>
                  <a:tcPr anchor="ctr"/>
                </a:tc>
                <a:tc>
                  <a:txBody>
                    <a:bodyPr/>
                    <a:lstStyle/>
                    <a:p>
                      <a:pPr algn="ctr"/>
                      <a:r>
                        <a:rPr lang="zh-CN" altLang="en-US"/>
                        <a:t>对比度调节电压</a:t>
                      </a:r>
                      <a:endParaRPr lang="zh-CN" altLang="en-US"/>
                    </a:p>
                  </a:txBody>
                  <a:tcPr anchor="ctr"/>
                </a:tc>
              </a:tr>
              <a:tr h="370840">
                <a:tc>
                  <a:txBody>
                    <a:bodyPr/>
                    <a:lstStyle/>
                    <a:p>
                      <a:pPr algn="ctr"/>
                      <a:r>
                        <a:rPr lang="en-US" altLang="zh-CN"/>
                        <a:t>RS</a:t>
                      </a:r>
                      <a:endParaRPr lang="zh-CN" altLang="en-US"/>
                    </a:p>
                  </a:txBody>
                  <a:tcPr anchor="ctr"/>
                </a:tc>
                <a:tc>
                  <a:txBody>
                    <a:bodyPr/>
                    <a:lstStyle/>
                    <a:p>
                      <a:pPr algn="ctr"/>
                      <a:r>
                        <a:rPr lang="zh-CN" altLang="en-US"/>
                        <a:t>数据</a:t>
                      </a:r>
                      <a:r>
                        <a:rPr lang="en-US" altLang="zh-CN"/>
                        <a:t>/</a:t>
                      </a:r>
                      <a:r>
                        <a:rPr lang="zh-CN" altLang="en-US"/>
                        <a:t>指令选择，</a:t>
                      </a:r>
                      <a:r>
                        <a:rPr lang="en-US" altLang="zh-CN"/>
                        <a:t>1</a:t>
                      </a:r>
                      <a:r>
                        <a:rPr lang="zh-CN" altLang="en-US"/>
                        <a:t>为数据，</a:t>
                      </a:r>
                      <a:r>
                        <a:rPr lang="en-US" altLang="zh-CN"/>
                        <a:t>0</a:t>
                      </a:r>
                      <a:r>
                        <a:rPr lang="zh-CN" altLang="en-US"/>
                        <a:t>为指令</a:t>
                      </a:r>
                      <a:endParaRPr lang="zh-CN" altLang="en-US"/>
                    </a:p>
                  </a:txBody>
                  <a:tcPr anchor="ctr"/>
                </a:tc>
              </a:tr>
              <a:tr h="370840">
                <a:tc>
                  <a:txBody>
                    <a:bodyPr/>
                    <a:lstStyle/>
                    <a:p>
                      <a:pPr algn="ctr"/>
                      <a:r>
                        <a:rPr lang="en-US" altLang="zh-CN"/>
                        <a:t>RW</a:t>
                      </a:r>
                      <a:endParaRPr lang="zh-CN" altLang="en-US"/>
                    </a:p>
                  </a:txBody>
                  <a:tcPr anchor="ctr"/>
                </a:tc>
                <a:tc>
                  <a:txBody>
                    <a:bodyPr/>
                    <a:lstStyle/>
                    <a:p>
                      <a:pPr algn="ctr"/>
                      <a:r>
                        <a:rPr lang="zh-CN" altLang="en-US"/>
                        <a:t>读</a:t>
                      </a:r>
                      <a:r>
                        <a:rPr lang="en-US" altLang="zh-CN"/>
                        <a:t>/</a:t>
                      </a:r>
                      <a:r>
                        <a:rPr lang="zh-CN" altLang="en-US"/>
                        <a:t>写选择，</a:t>
                      </a:r>
                      <a:r>
                        <a:rPr lang="en-US" altLang="zh-CN"/>
                        <a:t>1</a:t>
                      </a:r>
                      <a:r>
                        <a:rPr lang="zh-CN" altLang="en-US"/>
                        <a:t>为读，</a:t>
                      </a:r>
                      <a:r>
                        <a:rPr lang="en-US" altLang="zh-CN"/>
                        <a:t>0</a:t>
                      </a:r>
                      <a:r>
                        <a:rPr lang="zh-CN" altLang="en-US"/>
                        <a:t>为写</a:t>
                      </a:r>
                      <a:endParaRPr lang="zh-CN" altLang="en-US"/>
                    </a:p>
                  </a:txBody>
                  <a:tcPr anchor="ctr"/>
                </a:tc>
              </a:tr>
              <a:tr h="370840">
                <a:tc>
                  <a:txBody>
                    <a:bodyPr/>
                    <a:lstStyle/>
                    <a:p>
                      <a:pPr algn="ctr"/>
                      <a:r>
                        <a:rPr lang="en-US" altLang="zh-CN"/>
                        <a:t>E</a:t>
                      </a:r>
                      <a:endParaRPr lang="zh-CN" altLang="en-US"/>
                    </a:p>
                  </a:txBody>
                  <a:tcPr anchor="ctr"/>
                </a:tc>
                <a:tc>
                  <a:txBody>
                    <a:bodyPr/>
                    <a:lstStyle/>
                    <a:p>
                      <a:pPr algn="ctr"/>
                      <a:r>
                        <a:rPr lang="zh-CN" altLang="en-US"/>
                        <a:t>使能，</a:t>
                      </a:r>
                      <a:r>
                        <a:rPr lang="en-US" altLang="zh-CN"/>
                        <a:t>1</a:t>
                      </a:r>
                      <a:r>
                        <a:rPr lang="zh-CN" altLang="en-US"/>
                        <a:t>为数据有效，下降沿执行命令</a:t>
                      </a:r>
                      <a:endParaRPr lang="zh-CN" altLang="en-US"/>
                    </a:p>
                  </a:txBody>
                  <a:tcPr anchor="ctr"/>
                </a:tc>
              </a:tr>
              <a:tr h="370840">
                <a:tc>
                  <a:txBody>
                    <a:bodyPr/>
                    <a:lstStyle/>
                    <a:p>
                      <a:pPr algn="ctr"/>
                      <a:r>
                        <a:rPr lang="en-US" altLang="zh-CN"/>
                        <a:t>D0~D7</a:t>
                      </a:r>
                      <a:endParaRPr lang="zh-CN" altLang="en-US"/>
                    </a:p>
                  </a:txBody>
                  <a:tcPr anchor="ctr"/>
                </a:tc>
                <a:tc>
                  <a:txBody>
                    <a:bodyPr/>
                    <a:lstStyle/>
                    <a:p>
                      <a:pPr algn="ctr"/>
                      <a:r>
                        <a:rPr lang="zh-CN" altLang="en-US"/>
                        <a:t>数据输入</a:t>
                      </a:r>
                      <a:r>
                        <a:rPr lang="en-US" altLang="zh-CN"/>
                        <a:t>/</a:t>
                      </a:r>
                      <a:r>
                        <a:rPr lang="zh-CN" altLang="en-US"/>
                        <a:t>输出</a:t>
                      </a:r>
                      <a:endParaRPr lang="zh-CN" altLang="en-US"/>
                    </a:p>
                  </a:txBody>
                  <a:tcPr anchor="ctr"/>
                </a:tc>
              </a:tr>
              <a:tr h="370840">
                <a:tc>
                  <a:txBody>
                    <a:bodyPr/>
                    <a:lstStyle/>
                    <a:p>
                      <a:pPr algn="ctr"/>
                      <a:r>
                        <a:rPr lang="en-US" altLang="zh-CN"/>
                        <a:t>A</a:t>
                      </a:r>
                      <a:endParaRPr lang="zh-CN" altLang="en-US"/>
                    </a:p>
                  </a:txBody>
                  <a:tcPr anchor="ctr"/>
                </a:tc>
                <a:tc>
                  <a:txBody>
                    <a:bodyPr/>
                    <a:lstStyle/>
                    <a:p>
                      <a:pPr algn="ctr"/>
                      <a:r>
                        <a:rPr lang="zh-CN" altLang="en-US"/>
                        <a:t>背光灯电源正极</a:t>
                      </a:r>
                      <a:endParaRPr lang="zh-CN" altLang="en-US"/>
                    </a:p>
                  </a:txBody>
                  <a:tcPr anchor="ctr"/>
                </a:tc>
              </a:tr>
              <a:tr h="370840">
                <a:tc>
                  <a:txBody>
                    <a:bodyPr/>
                    <a:lstStyle/>
                    <a:p>
                      <a:pPr algn="ctr"/>
                      <a:r>
                        <a:rPr lang="en-US" altLang="zh-CN"/>
                        <a:t>K</a:t>
                      </a:r>
                      <a:endParaRPr lang="zh-CN"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a:t>背光灯电源负极</a:t>
                      </a:r>
                      <a:endParaRPr lang="zh-CN" altLang="en-US"/>
                    </a:p>
                  </a:txBody>
                  <a:tcPr anchor="ctr"/>
                </a:tc>
              </a:tr>
            </a:tbl>
          </a:graphicData>
        </a:graphic>
      </p:graphicFrame>
      <p:pic>
        <p:nvPicPr>
          <p:cNvPr id="5" name="图片 4"/>
          <p:cNvPicPr>
            <a:picLocks noChangeAspect="1"/>
          </p:cNvPicPr>
          <p:nvPr/>
        </p:nvPicPr>
        <p:blipFill>
          <a:blip r:embed="rId1"/>
          <a:stretch>
            <a:fillRect/>
          </a:stretch>
        </p:blipFill>
        <p:spPr>
          <a:xfrm>
            <a:off x="6329959" y="2013138"/>
            <a:ext cx="5123809" cy="353333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命名规则</a:t>
            </a:r>
            <a:endParaRPr lang="zh-CN" altLang="en-US" sz="3200">
              <a:latin typeface="等线" panose="02010600030101010101" pitchFamily="2" charset="-122"/>
              <a:ea typeface="等线" panose="02010600030101010101" pitchFamily="2" charset="-122"/>
            </a:endParaRPr>
          </a:p>
        </p:txBody>
      </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9167" t="34073" r="6112" b="20184"/>
          <a:stretch>
            <a:fillRect/>
          </a:stretch>
        </p:blipFill>
        <p:spPr>
          <a:xfrm>
            <a:off x="458396" y="3771900"/>
            <a:ext cx="5089894" cy="2060990"/>
          </a:xfrm>
          <a:prstGeom prst="rect">
            <a:avLst/>
          </a:prstGeom>
        </p:spPr>
      </p:pic>
      <p:pic>
        <p:nvPicPr>
          <p:cNvPr id="9" name="图片 8"/>
          <p:cNvPicPr>
            <a:picLocks noChangeAspect="1"/>
          </p:cNvPicPr>
          <p:nvPr/>
        </p:nvPicPr>
        <p:blipFill>
          <a:blip r:embed="rId2"/>
          <a:stretch>
            <a:fillRect/>
          </a:stretch>
        </p:blipFill>
        <p:spPr>
          <a:xfrm>
            <a:off x="458396" y="1446637"/>
            <a:ext cx="5089894" cy="1736926"/>
          </a:xfrm>
          <a:prstGeom prst="rect">
            <a:avLst/>
          </a:prstGeom>
        </p:spPr>
      </p:pic>
      <p:pic>
        <p:nvPicPr>
          <p:cNvPr id="10" name="图片 9"/>
          <p:cNvPicPr>
            <a:picLocks noChangeAspect="1"/>
          </p:cNvPicPr>
          <p:nvPr/>
        </p:nvPicPr>
        <p:blipFill>
          <a:blip r:embed="rId3"/>
          <a:stretch>
            <a:fillRect/>
          </a:stretch>
        </p:blipFill>
        <p:spPr>
          <a:xfrm>
            <a:off x="5714090" y="171065"/>
            <a:ext cx="5838095" cy="616190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内部结构框图</a:t>
            </a:r>
            <a:endParaRPr lang="zh-CN" altLang="en-US" sz="3200">
              <a:latin typeface="等线" panose="02010600030101010101" pitchFamily="2" charset="-122"/>
            </a:endParaRPr>
          </a:p>
        </p:txBody>
      </p:sp>
      <p:sp>
        <p:nvSpPr>
          <p:cNvPr id="2" name="矩形 1"/>
          <p:cNvSpPr/>
          <p:nvPr/>
        </p:nvSpPr>
        <p:spPr>
          <a:xfrm>
            <a:off x="4091861" y="1587986"/>
            <a:ext cx="4868214" cy="146110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CN" altLang="en-US"/>
              <a:t>屏幕（</a:t>
            </a:r>
            <a:r>
              <a:rPr lang="en-US" altLang="zh-CN"/>
              <a:t>16*2</a:t>
            </a:r>
            <a:r>
              <a:rPr lang="zh-CN" altLang="en-US"/>
              <a:t>）</a:t>
            </a:r>
            <a:endParaRPr lang="zh-CN" altLang="en-US"/>
          </a:p>
        </p:txBody>
      </p:sp>
      <p:graphicFrame>
        <p:nvGraphicFramePr>
          <p:cNvPr id="3" name="表格 7"/>
          <p:cNvGraphicFramePr>
            <a:graphicFrameLocks noGrp="1"/>
          </p:cNvGraphicFramePr>
          <p:nvPr/>
        </p:nvGraphicFramePr>
        <p:xfrm>
          <a:off x="4365968" y="2066033"/>
          <a:ext cx="4320000" cy="731520"/>
        </p:xfrm>
        <a:graphic>
          <a:graphicData uri="http://schemas.openxmlformats.org/drawingml/2006/table">
            <a:tbl>
              <a:tblPr firstRow="1" bandRow="1">
                <a:tableStyleId>{5C22544A-7EE6-4342-B048-85BDC9FD1C3A}</a:tableStyleId>
              </a:tblPr>
              <a:tblGrid>
                <a:gridCol w="270000"/>
                <a:gridCol w="270000"/>
                <a:gridCol w="270000"/>
                <a:gridCol w="270000"/>
                <a:gridCol w="270000"/>
                <a:gridCol w="270000"/>
                <a:gridCol w="270000"/>
                <a:gridCol w="270000"/>
                <a:gridCol w="270000"/>
                <a:gridCol w="270000"/>
                <a:gridCol w="270000"/>
                <a:gridCol w="270000"/>
                <a:gridCol w="270000"/>
                <a:gridCol w="270000"/>
                <a:gridCol w="270000"/>
                <a:gridCol w="270000"/>
              </a:tblGrid>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
        <p:nvSpPr>
          <p:cNvPr id="9" name="矩形 8"/>
          <p:cNvSpPr/>
          <p:nvPr/>
        </p:nvSpPr>
        <p:spPr>
          <a:xfrm>
            <a:off x="9503073" y="1500891"/>
            <a:ext cx="1910010" cy="19968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a:t>CGRAM+CGROM</a:t>
            </a:r>
            <a:endParaRPr lang="en-US" altLang="zh-CN"/>
          </a:p>
          <a:p>
            <a:r>
              <a:rPr lang="zh-CN" altLang="en-US"/>
              <a:t>（字模库）</a:t>
            </a:r>
            <a:endParaRPr lang="zh-CN" altLang="en-US"/>
          </a:p>
        </p:txBody>
      </p:sp>
      <p:graphicFrame>
        <p:nvGraphicFramePr>
          <p:cNvPr id="10" name="表格 7"/>
          <p:cNvGraphicFramePr>
            <a:graphicFrameLocks noGrp="1"/>
          </p:cNvGraphicFramePr>
          <p:nvPr/>
        </p:nvGraphicFramePr>
        <p:xfrm>
          <a:off x="9924238" y="2199904"/>
          <a:ext cx="1145668" cy="1164000"/>
        </p:xfrm>
        <a:graphic>
          <a:graphicData uri="http://schemas.openxmlformats.org/drawingml/2006/table">
            <a:tbl>
              <a:tblPr firstRow="1" bandRow="1">
                <a:tableStyleId>{5C22544A-7EE6-4342-B048-85BDC9FD1C3A}</a:tableStyleId>
              </a:tblPr>
              <a:tblGrid>
                <a:gridCol w="286417"/>
                <a:gridCol w="286417"/>
                <a:gridCol w="286417"/>
                <a:gridCol w="286417"/>
              </a:tblGrid>
              <a:tr h="291000">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91000">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91000">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91000">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
        <p:nvSpPr>
          <p:cNvPr id="11" name="矩形 10"/>
          <p:cNvSpPr/>
          <p:nvPr/>
        </p:nvSpPr>
        <p:spPr>
          <a:xfrm>
            <a:off x="4091861" y="3999800"/>
            <a:ext cx="7321222" cy="146110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a:t>DDRAM</a:t>
            </a:r>
            <a:r>
              <a:rPr lang="zh-CN" altLang="en-US"/>
              <a:t>（数据显示区）（</a:t>
            </a:r>
            <a:r>
              <a:rPr lang="en-US" altLang="zh-CN"/>
              <a:t>40*2</a:t>
            </a:r>
            <a:r>
              <a:rPr lang="zh-CN" altLang="en-US"/>
              <a:t>）</a:t>
            </a:r>
            <a:endParaRPr lang="zh-CN" altLang="en-US"/>
          </a:p>
        </p:txBody>
      </p:sp>
      <p:graphicFrame>
        <p:nvGraphicFramePr>
          <p:cNvPr id="12" name="表格 7"/>
          <p:cNvGraphicFramePr>
            <a:graphicFrameLocks noGrp="1"/>
          </p:cNvGraphicFramePr>
          <p:nvPr/>
        </p:nvGraphicFramePr>
        <p:xfrm>
          <a:off x="4365968" y="4477847"/>
          <a:ext cx="4320000" cy="731520"/>
        </p:xfrm>
        <a:graphic>
          <a:graphicData uri="http://schemas.openxmlformats.org/drawingml/2006/table">
            <a:tbl>
              <a:tblPr firstRow="1" bandRow="1">
                <a:tableStyleId>{5C22544A-7EE6-4342-B048-85BDC9FD1C3A}</a:tableStyleId>
              </a:tblPr>
              <a:tblGrid>
                <a:gridCol w="270000"/>
                <a:gridCol w="270000"/>
                <a:gridCol w="270000"/>
                <a:gridCol w="270000"/>
                <a:gridCol w="270000"/>
                <a:gridCol w="270000"/>
                <a:gridCol w="270000"/>
                <a:gridCol w="270000"/>
                <a:gridCol w="270000"/>
                <a:gridCol w="270000"/>
                <a:gridCol w="270000"/>
                <a:gridCol w="270000"/>
                <a:gridCol w="270000"/>
                <a:gridCol w="270000"/>
                <a:gridCol w="270000"/>
                <a:gridCol w="270000"/>
              </a:tblGrid>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graphicFrame>
        <p:nvGraphicFramePr>
          <p:cNvPr id="13" name="表格 7"/>
          <p:cNvGraphicFramePr>
            <a:graphicFrameLocks noGrp="1"/>
          </p:cNvGraphicFramePr>
          <p:nvPr/>
        </p:nvGraphicFramePr>
        <p:xfrm>
          <a:off x="10139663" y="4477847"/>
          <a:ext cx="810000" cy="731520"/>
        </p:xfrm>
        <a:graphic>
          <a:graphicData uri="http://schemas.openxmlformats.org/drawingml/2006/table">
            <a:tbl>
              <a:tblPr firstRow="1" bandRow="1">
                <a:tableStyleId>{5C22544A-7EE6-4342-B048-85BDC9FD1C3A}</a:tableStyleId>
              </a:tblPr>
              <a:tblGrid>
                <a:gridCol w="270000"/>
                <a:gridCol w="270000"/>
                <a:gridCol w="270000"/>
              </a:tblGrid>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
        <p:nvSpPr>
          <p:cNvPr id="14" name="文本框 13"/>
          <p:cNvSpPr txBox="1"/>
          <p:nvPr/>
        </p:nvSpPr>
        <p:spPr>
          <a:xfrm>
            <a:off x="8901392" y="4530813"/>
            <a:ext cx="1022846" cy="584775"/>
          </a:xfrm>
          <a:prstGeom prst="rect">
            <a:avLst/>
          </a:prstGeom>
          <a:noFill/>
        </p:spPr>
        <p:txBody>
          <a:bodyPr wrap="square" rtlCol="0">
            <a:spAutoFit/>
          </a:bodyPr>
          <a:lstStyle/>
          <a:p>
            <a:pPr algn="ctr"/>
            <a:r>
              <a:rPr lang="en-US" altLang="zh-CN" sz="3200"/>
              <a:t>……</a:t>
            </a:r>
            <a:endParaRPr lang="zh-CN" altLang="en-US" sz="3200"/>
          </a:p>
        </p:txBody>
      </p:sp>
      <p:sp>
        <p:nvSpPr>
          <p:cNvPr id="15" name="矩形 14"/>
          <p:cNvSpPr/>
          <p:nvPr/>
        </p:nvSpPr>
        <p:spPr>
          <a:xfrm>
            <a:off x="463957" y="1241542"/>
            <a:ext cx="11264086" cy="4583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zh-CN" altLang="en-US"/>
          </a:p>
        </p:txBody>
      </p:sp>
      <p:sp>
        <p:nvSpPr>
          <p:cNvPr id="16" name="箭头: 右 15"/>
          <p:cNvSpPr/>
          <p:nvPr/>
        </p:nvSpPr>
        <p:spPr>
          <a:xfrm rot="16200000">
            <a:off x="10246067" y="3452581"/>
            <a:ext cx="502010" cy="592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p:cNvSpPr/>
          <p:nvPr/>
        </p:nvSpPr>
        <p:spPr>
          <a:xfrm rot="10800000">
            <a:off x="8968679" y="2135579"/>
            <a:ext cx="534393" cy="592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76962" y="1856915"/>
            <a:ext cx="2248106" cy="335245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CN" altLang="en-US"/>
              <a:t>控制器</a:t>
            </a:r>
            <a:endParaRPr lang="zh-CN" altLang="en-US"/>
          </a:p>
        </p:txBody>
      </p:sp>
      <p:cxnSp>
        <p:nvCxnSpPr>
          <p:cNvPr id="20" name="直接连接符 19"/>
          <p:cNvCxnSpPr/>
          <p:nvPr/>
        </p:nvCxnSpPr>
        <p:spPr>
          <a:xfrm>
            <a:off x="1466919" y="5209367"/>
            <a:ext cx="0" cy="1352600"/>
          </a:xfrm>
          <a:prstGeom prst="line">
            <a:avLst/>
          </a:prstGeom>
          <a:ln w="28575"/>
        </p:spPr>
        <p:style>
          <a:lnRef idx="1">
            <a:schemeClr val="dk1"/>
          </a:lnRef>
          <a:fillRef idx="0">
            <a:schemeClr val="dk1"/>
          </a:fillRef>
          <a:effectRef idx="0">
            <a:schemeClr val="dk1"/>
          </a:effectRef>
          <a:fontRef idx="minor">
            <a:schemeClr val="tx1"/>
          </a:fontRef>
        </p:style>
      </p:cxnSp>
      <p:sp>
        <p:nvSpPr>
          <p:cNvPr id="23" name="矩形 22"/>
          <p:cNvSpPr/>
          <p:nvPr/>
        </p:nvSpPr>
        <p:spPr>
          <a:xfrm>
            <a:off x="1312373" y="3665188"/>
            <a:ext cx="1777285" cy="381107"/>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AC</a:t>
            </a:r>
            <a:r>
              <a:rPr lang="zh-CN" altLang="en-US"/>
              <a:t>（光标位置）</a:t>
            </a:r>
            <a:endParaRPr lang="zh-CN" altLang="en-US"/>
          </a:p>
        </p:txBody>
      </p:sp>
      <p:cxnSp>
        <p:nvCxnSpPr>
          <p:cNvPr id="25" name="直接连接符 24"/>
          <p:cNvCxnSpPr/>
          <p:nvPr/>
        </p:nvCxnSpPr>
        <p:spPr>
          <a:xfrm>
            <a:off x="1827528" y="5209367"/>
            <a:ext cx="0" cy="1352600"/>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2188137" y="5209367"/>
            <a:ext cx="0" cy="135260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2548746" y="5209367"/>
            <a:ext cx="0" cy="135260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2909353" y="5209367"/>
            <a:ext cx="0" cy="135260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a:off x="3325068" y="4530813"/>
            <a:ext cx="7667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a:off x="3325068" y="3445500"/>
            <a:ext cx="617800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p:cNvCxnSpPr/>
          <p:nvPr/>
        </p:nvCxnSpPr>
        <p:spPr>
          <a:xfrm>
            <a:off x="3325068" y="2402312"/>
            <a:ext cx="7667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矩形 34"/>
          <p:cNvSpPr/>
          <p:nvPr/>
        </p:nvSpPr>
        <p:spPr>
          <a:xfrm>
            <a:off x="1312373" y="3049093"/>
            <a:ext cx="1777285" cy="381107"/>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a:t>控制电路</a:t>
            </a:r>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存储器结构</a:t>
            </a:r>
            <a:endParaRPr lang="zh-CN" altLang="en-US" sz="3200">
              <a:latin typeface="等线" panose="02010600030101010101" pitchFamily="2" charset="-122"/>
            </a:endParaRPr>
          </a:p>
        </p:txBody>
      </p:sp>
      <p:sp>
        <p:nvSpPr>
          <p:cNvPr id="6" name="文本框 5"/>
          <p:cNvSpPr txBox="1"/>
          <p:nvPr/>
        </p:nvSpPr>
        <p:spPr>
          <a:xfrm>
            <a:off x="347898" y="2408036"/>
            <a:ext cx="4681301" cy="523220"/>
          </a:xfrm>
          <a:prstGeom prst="rect">
            <a:avLst/>
          </a:prstGeom>
          <a:noFill/>
        </p:spPr>
        <p:txBody>
          <a:bodyPr wrap="square" rtlCol="0">
            <a:spAutoFit/>
          </a:bodyPr>
          <a:lstStyle/>
          <a:p>
            <a:r>
              <a:rPr lang="en-US" altLang="zh-CN" sz="2800"/>
              <a:t>DDRAM</a:t>
            </a:r>
            <a:r>
              <a:rPr lang="zh-CN" altLang="en-US" sz="2800"/>
              <a:t>（数据显示区）</a:t>
            </a:r>
            <a:endParaRPr lang="en-US" altLang="zh-CN" sz="2800"/>
          </a:p>
        </p:txBody>
      </p:sp>
      <p:pic>
        <p:nvPicPr>
          <p:cNvPr id="2" name="图片 1"/>
          <p:cNvPicPr>
            <a:picLocks noChangeAspect="1"/>
          </p:cNvPicPr>
          <p:nvPr/>
        </p:nvPicPr>
        <p:blipFill>
          <a:blip r:embed="rId1"/>
          <a:stretch>
            <a:fillRect/>
          </a:stretch>
        </p:blipFill>
        <p:spPr>
          <a:xfrm>
            <a:off x="347898" y="2931256"/>
            <a:ext cx="7591769" cy="1603285"/>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7944" y="1440662"/>
            <a:ext cx="3586157" cy="4538296"/>
          </a:xfrm>
          <a:prstGeom prst="rect">
            <a:avLst/>
          </a:prstGeom>
        </p:spPr>
      </p:pic>
      <p:sp>
        <p:nvSpPr>
          <p:cNvPr id="7" name="文本框 6"/>
          <p:cNvSpPr txBox="1"/>
          <p:nvPr/>
        </p:nvSpPr>
        <p:spPr>
          <a:xfrm>
            <a:off x="7388011" y="917442"/>
            <a:ext cx="4456090" cy="523220"/>
          </a:xfrm>
          <a:prstGeom prst="rect">
            <a:avLst/>
          </a:prstGeom>
          <a:noFill/>
        </p:spPr>
        <p:txBody>
          <a:bodyPr wrap="square" rtlCol="0">
            <a:spAutoFit/>
          </a:bodyPr>
          <a:lstStyle/>
          <a:p>
            <a:r>
              <a:rPr lang="en-US" altLang="zh-CN" sz="2800"/>
              <a:t>CGRAM+CGROM</a:t>
            </a:r>
            <a:r>
              <a:rPr lang="zh-CN" altLang="en-US" sz="2800"/>
              <a:t>（字模库）</a:t>
            </a:r>
            <a:endParaRPr lang="en-US" altLang="zh-CN" sz="28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时序结构</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写数据</a:t>
            </a:r>
            <a:r>
              <a:rPr lang="en-US" altLang="zh-CN" sz="2800"/>
              <a:t>/</a:t>
            </a:r>
            <a:r>
              <a:rPr lang="zh-CN" altLang="en-US" sz="2800"/>
              <a:t>指令</a:t>
            </a:r>
            <a:endParaRPr lang="en-US" altLang="zh-CN" sz="2800"/>
          </a:p>
        </p:txBody>
      </p:sp>
      <p:pic>
        <p:nvPicPr>
          <p:cNvPr id="2" name="图片 1"/>
          <p:cNvPicPr>
            <a:picLocks noChangeAspect="1"/>
          </p:cNvPicPr>
          <p:nvPr/>
        </p:nvPicPr>
        <p:blipFill>
          <a:blip r:embed="rId1"/>
          <a:stretch>
            <a:fillRect/>
          </a:stretch>
        </p:blipFill>
        <p:spPr>
          <a:xfrm>
            <a:off x="1315983" y="1982617"/>
            <a:ext cx="9560034" cy="4410518"/>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LCD1602</a:t>
            </a:r>
            <a:r>
              <a:rPr lang="zh-CN" altLang="en-US" sz="3200">
                <a:latin typeface="等线" panose="02010600030101010101" pitchFamily="2" charset="-122"/>
                <a:ea typeface="等线" panose="02010600030101010101" pitchFamily="2" charset="-122"/>
              </a:rPr>
              <a:t>指令集</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71219" y="947165"/>
            <a:ext cx="6849562" cy="5619694"/>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LCD1602</a:t>
            </a:r>
            <a:r>
              <a:rPr lang="zh-CN" altLang="en-US" sz="3200">
                <a:latin typeface="等线" panose="02010600030101010101" pitchFamily="2" charset="-122"/>
                <a:ea typeface="等线" panose="02010600030101010101" pitchFamily="2" charset="-122"/>
              </a:rPr>
              <a:t>操作流程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初始化：</a:t>
            </a:r>
            <a:endParaRPr lang="en-US" altLang="zh-CN" sz="2800"/>
          </a:p>
          <a:p>
            <a:r>
              <a:rPr lang="en-US" altLang="zh-CN" sz="2800"/>
              <a:t>	</a:t>
            </a:r>
            <a:r>
              <a:rPr lang="zh-CN" altLang="en-US" sz="2800"/>
              <a:t>发送指令</a:t>
            </a:r>
            <a:r>
              <a:rPr lang="en-US" altLang="zh-CN" sz="2800"/>
              <a:t>0x38	//</a:t>
            </a:r>
            <a:r>
              <a:rPr lang="zh-CN" altLang="en-US" sz="2800"/>
              <a:t>八位数据接口，两行显示，</a:t>
            </a:r>
            <a:r>
              <a:rPr lang="en-US" altLang="zh-CN" sz="2800"/>
              <a:t>5*7</a:t>
            </a:r>
            <a:r>
              <a:rPr lang="zh-CN" altLang="en-US" sz="2800"/>
              <a:t>点阵</a:t>
            </a:r>
            <a:endParaRPr lang="en-US" altLang="zh-CN" sz="2800"/>
          </a:p>
          <a:p>
            <a:r>
              <a:rPr lang="en-US" altLang="zh-CN" sz="2800"/>
              <a:t>	</a:t>
            </a:r>
            <a:r>
              <a:rPr lang="zh-CN" altLang="en-US" sz="2800"/>
              <a:t>发送指令</a:t>
            </a:r>
            <a:r>
              <a:rPr lang="en-US" altLang="zh-CN" sz="2800"/>
              <a:t>0x0C	//</a:t>
            </a:r>
            <a:r>
              <a:rPr lang="zh-CN" altLang="en-US" sz="2800"/>
              <a:t>显示开，光标关，闪烁关</a:t>
            </a:r>
            <a:endParaRPr lang="en-US" altLang="zh-CN" sz="2800"/>
          </a:p>
          <a:p>
            <a:r>
              <a:rPr lang="en-US" altLang="zh-CN" sz="2800"/>
              <a:t>	</a:t>
            </a:r>
            <a:r>
              <a:rPr lang="zh-CN" altLang="en-US" sz="2800"/>
              <a:t>发送指令</a:t>
            </a:r>
            <a:r>
              <a:rPr lang="en-US" altLang="zh-CN" sz="2800"/>
              <a:t>0x06	//</a:t>
            </a:r>
            <a:r>
              <a:rPr lang="zh-CN" altLang="en-US" sz="2800"/>
              <a:t>数据读写操作后，光标自动加一，画面不动</a:t>
            </a:r>
            <a:endParaRPr lang="en-US" altLang="zh-CN" sz="2800"/>
          </a:p>
          <a:p>
            <a:r>
              <a:rPr lang="en-US" altLang="zh-CN" sz="2800"/>
              <a:t>	</a:t>
            </a:r>
            <a:r>
              <a:rPr lang="zh-CN" altLang="en-US" sz="2800"/>
              <a:t>发送指令</a:t>
            </a:r>
            <a:r>
              <a:rPr lang="en-US" altLang="zh-CN" sz="2800"/>
              <a:t>0x01	//</a:t>
            </a:r>
            <a:r>
              <a:rPr lang="zh-CN" altLang="en-US" sz="2800"/>
              <a:t>清屏</a:t>
            </a:r>
            <a:endParaRPr lang="en-US" altLang="zh-CN" sz="2800"/>
          </a:p>
          <a:p>
            <a:endParaRPr lang="en-US" altLang="zh-CN" sz="2800"/>
          </a:p>
          <a:p>
            <a:pPr marL="457200" indent="-457200">
              <a:buFont typeface="Arial" panose="020B0604020202020204" pitchFamily="34" charset="0"/>
              <a:buChar char="•"/>
            </a:pPr>
            <a:r>
              <a:rPr lang="zh-CN" altLang="en-US" sz="2800"/>
              <a:t>显示字符：</a:t>
            </a:r>
            <a:endParaRPr lang="en-US" altLang="zh-CN" sz="2800"/>
          </a:p>
          <a:p>
            <a:r>
              <a:rPr lang="en-US" altLang="zh-CN" sz="2800"/>
              <a:t>	</a:t>
            </a:r>
            <a:r>
              <a:rPr lang="zh-CN" altLang="en-US" sz="2800"/>
              <a:t>发送指令</a:t>
            </a:r>
            <a:r>
              <a:rPr lang="en-US" altLang="zh-CN" sz="2800"/>
              <a:t>0x80|AC	//</a:t>
            </a:r>
            <a:r>
              <a:rPr lang="zh-CN" altLang="en-US" sz="2800"/>
              <a:t>设置光标位置</a:t>
            </a:r>
            <a:endParaRPr lang="en-US" altLang="zh-CN" sz="2800"/>
          </a:p>
          <a:p>
            <a:r>
              <a:rPr lang="en-US" altLang="zh-CN" sz="2800"/>
              <a:t>	</a:t>
            </a:r>
            <a:r>
              <a:rPr lang="zh-CN" altLang="en-US" sz="2800"/>
              <a:t>发送数据</a:t>
            </a:r>
            <a:r>
              <a:rPr lang="en-US" altLang="zh-CN" sz="2800"/>
              <a:t>		//</a:t>
            </a:r>
            <a:r>
              <a:rPr lang="zh-CN" altLang="en-US" sz="2800"/>
              <a:t>发送要显示的字符数据</a:t>
            </a:r>
            <a:endParaRPr lang="en-US" altLang="zh-CN" sz="2800"/>
          </a:p>
          <a:p>
            <a:r>
              <a:rPr lang="en-US" altLang="zh-CN" sz="2800"/>
              <a:t>	</a:t>
            </a:r>
            <a:r>
              <a:rPr lang="zh-CN" altLang="en-US" sz="2800"/>
              <a:t>发送数据</a:t>
            </a:r>
            <a:r>
              <a:rPr lang="en-US" altLang="zh-CN" sz="2800"/>
              <a:t>		//</a:t>
            </a:r>
            <a:r>
              <a:rPr lang="zh-CN" altLang="en-US" sz="2800"/>
              <a:t>发送要显示的字符数据</a:t>
            </a:r>
            <a:endParaRPr lang="en-US" altLang="zh-CN" sz="2800"/>
          </a:p>
          <a:p>
            <a:r>
              <a:rPr lang="en-US" altLang="zh-CN" sz="2800"/>
              <a:t>	……</a:t>
            </a:r>
            <a:endParaRPr lang="en-US" altLang="zh-CN" sz="28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字符、字符串</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字符：根据一定规则建立的数字到字符的映射（</a:t>
            </a:r>
            <a:r>
              <a:rPr lang="en-US" altLang="zh-CN" sz="2800"/>
              <a:t>ASCII</a:t>
            </a:r>
            <a:r>
              <a:rPr lang="zh-CN" altLang="en-US" sz="2800"/>
              <a:t>码表）</a:t>
            </a:r>
            <a:endParaRPr lang="en-US" altLang="zh-CN" sz="2800"/>
          </a:p>
          <a:p>
            <a:r>
              <a:rPr lang="en-US" altLang="zh-CN" sz="2800"/>
              <a:t>	</a:t>
            </a:r>
            <a:r>
              <a:rPr lang="zh-CN" altLang="en-US" sz="2800"/>
              <a:t>例如：</a:t>
            </a:r>
            <a:r>
              <a:rPr lang="en-US" altLang="zh-CN" sz="2800"/>
              <a:t>0x21=’!’</a:t>
            </a:r>
            <a:r>
              <a:rPr lang="zh-CN" altLang="en-US" sz="2800"/>
              <a:t>，</a:t>
            </a:r>
            <a:r>
              <a:rPr lang="en-US" altLang="zh-CN" sz="2800"/>
              <a:t>0x41=’A’</a:t>
            </a:r>
            <a:r>
              <a:rPr lang="zh-CN" altLang="en-US" sz="2800"/>
              <a:t>，</a:t>
            </a:r>
            <a:r>
              <a:rPr lang="en-US" altLang="zh-CN" sz="2800"/>
              <a:t>0x00=’\0’</a:t>
            </a:r>
            <a:endParaRPr lang="en-US" altLang="zh-CN" sz="2800"/>
          </a:p>
          <a:p>
            <a:r>
              <a:rPr lang="en-US" altLang="zh-CN" sz="2800"/>
              <a:t>	</a:t>
            </a:r>
            <a:r>
              <a:rPr lang="zh-CN" altLang="en-US" sz="2800"/>
              <a:t>定义方法：</a:t>
            </a:r>
            <a:r>
              <a:rPr lang="en-US" altLang="zh-CN" sz="2800"/>
              <a:t>char x=‘A’;</a:t>
            </a:r>
            <a:r>
              <a:rPr lang="zh-CN" altLang="en-US" sz="2800"/>
              <a:t>（等效于</a:t>
            </a:r>
            <a:r>
              <a:rPr lang="en-US" altLang="zh-CN" sz="2800"/>
              <a:t>char x=0x41;</a:t>
            </a:r>
            <a:r>
              <a:rPr lang="zh-CN" altLang="en-US" sz="2800"/>
              <a:t>）</a:t>
            </a:r>
            <a:endParaRPr lang="en-US" altLang="zh-CN" sz="2800"/>
          </a:p>
          <a:p>
            <a:endParaRPr lang="en-US" altLang="zh-CN" sz="2800"/>
          </a:p>
          <a:p>
            <a:pPr marL="457200" indent="-457200">
              <a:buFont typeface="Arial" panose="020B0604020202020204" pitchFamily="34" charset="0"/>
              <a:buChar char="•"/>
            </a:pPr>
            <a:r>
              <a:rPr lang="zh-CN" altLang="en-US" sz="2800"/>
              <a:t>字符数组：存储字符变量的一个数组</a:t>
            </a:r>
            <a:endParaRPr lang="en-US" altLang="zh-CN" sz="2800"/>
          </a:p>
          <a:p>
            <a:r>
              <a:rPr lang="en-US" altLang="zh-CN" sz="2800"/>
              <a:t>	</a:t>
            </a:r>
            <a:r>
              <a:rPr lang="zh-CN" altLang="en-US" sz="2800"/>
              <a:t>定义方法：</a:t>
            </a:r>
            <a:r>
              <a:rPr lang="en-US" altLang="zh-CN" sz="2800"/>
              <a:t>char y[]={’A’, ’B’, ’C’};</a:t>
            </a:r>
            <a:r>
              <a:rPr lang="zh-CN" altLang="en-US" sz="2800"/>
              <a:t> </a:t>
            </a:r>
            <a:endParaRPr lang="en-US" altLang="zh-CN" sz="2800"/>
          </a:p>
          <a:p>
            <a:r>
              <a:rPr lang="en-US" altLang="zh-CN" sz="2800"/>
              <a:t>		</a:t>
            </a:r>
            <a:r>
              <a:rPr lang="zh-CN" altLang="en-US" sz="2800"/>
              <a:t>（等效于</a:t>
            </a:r>
            <a:r>
              <a:rPr lang="en-US" altLang="zh-CN" sz="2800"/>
              <a:t>char y[]={0x41,0x42,0x43}; </a:t>
            </a:r>
            <a:r>
              <a:rPr lang="zh-CN" altLang="en-US" sz="2800"/>
              <a:t>）</a:t>
            </a:r>
            <a:endParaRPr lang="en-US" altLang="zh-CN" sz="2800"/>
          </a:p>
          <a:p>
            <a:endParaRPr lang="en-US" altLang="zh-CN" sz="2800"/>
          </a:p>
          <a:p>
            <a:pPr marL="457200" indent="-457200">
              <a:buFont typeface="Arial" panose="020B0604020202020204" pitchFamily="34" charset="0"/>
              <a:buChar char="•"/>
            </a:pPr>
            <a:r>
              <a:rPr lang="zh-CN" altLang="en-US" sz="2800"/>
              <a:t>字符串：在字符数组后加一个字符串结束标志，本质上是字符数组</a:t>
            </a:r>
            <a:endParaRPr lang="en-US" altLang="zh-CN" sz="2800"/>
          </a:p>
          <a:p>
            <a:r>
              <a:rPr lang="en-US" altLang="zh-CN" sz="2800"/>
              <a:t>	</a:t>
            </a:r>
            <a:r>
              <a:rPr lang="zh-CN" altLang="en-US" sz="2800"/>
              <a:t>定义方法：</a:t>
            </a:r>
            <a:r>
              <a:rPr lang="en-US" altLang="zh-CN" sz="2800"/>
              <a:t>char z[]=”ABC”;</a:t>
            </a:r>
            <a:r>
              <a:rPr lang="zh-CN" altLang="en-US" sz="2800"/>
              <a:t>（等效于</a:t>
            </a:r>
            <a:r>
              <a:rPr lang="en-US" altLang="zh-CN" sz="2800"/>
              <a:t>char z[]={’A’, ’B’, ’C’,</a:t>
            </a:r>
            <a:r>
              <a:rPr lang="zh-CN" altLang="en-US" sz="2800"/>
              <a:t> </a:t>
            </a:r>
            <a:r>
              <a:rPr lang="en-US" altLang="zh-CN" sz="2800"/>
              <a:t>’\0’};</a:t>
            </a:r>
            <a:r>
              <a:rPr lang="zh-CN" altLang="en-US" sz="2800"/>
              <a:t>）</a:t>
            </a:r>
            <a:endParaRPr lang="en-US" altLang="zh-CN" sz="28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直流电机是一种将电能转换为机械能的装置。一般的直流电机有两个电极，当电极正接时，电机正转，当电极反接时，电机反转</a:t>
            </a:r>
            <a:endParaRPr lang="en-US" altLang="zh-CN" sz="2800" dirty="0"/>
          </a:p>
          <a:p>
            <a:pPr marL="457200" indent="-457200">
              <a:buFont typeface="Arial" panose="020B0604020202020204" pitchFamily="34" charset="0"/>
              <a:buChar char="•"/>
            </a:pPr>
            <a:r>
              <a:rPr lang="zh-CN" altLang="en-US" sz="2800" dirty="0"/>
              <a:t>直流电机主要由永磁体（定子）、线圈（转子）和换向器组成</a:t>
            </a:r>
            <a:endParaRPr lang="en-US" altLang="zh-CN" sz="2800" dirty="0"/>
          </a:p>
          <a:p>
            <a:pPr marL="457200" indent="-457200">
              <a:buFont typeface="Arial" panose="020B0604020202020204" pitchFamily="34" charset="0"/>
              <a:buChar char="•"/>
            </a:pPr>
            <a:r>
              <a:rPr lang="zh-CN" altLang="en-US" sz="2800" dirty="0"/>
              <a:t>除直流电机外，常见的电机还有步进电机、舵机、无刷电机、空心杯电机等</a:t>
            </a:r>
            <a:endParaRPr lang="en-US" altLang="zh-CN" sz="28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34509" y="3972540"/>
            <a:ext cx="2383294" cy="2383294"/>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129" y="3972540"/>
            <a:ext cx="2383294" cy="2383294"/>
          </a:xfrm>
          <a:prstGeom prst="rect">
            <a:avLst/>
          </a:prstGeom>
        </p:spPr>
      </p:pic>
      <p:pic>
        <p:nvPicPr>
          <p:cNvPr id="8" name="图片 7"/>
          <p:cNvPicPr>
            <a:picLocks noChangeAspect="1"/>
          </p:cNvPicPr>
          <p:nvPr/>
        </p:nvPicPr>
        <p:blipFill>
          <a:blip r:embed="rId3"/>
          <a:stretch>
            <a:fillRect/>
          </a:stretch>
        </p:blipFill>
        <p:spPr>
          <a:xfrm>
            <a:off x="7808889" y="3972540"/>
            <a:ext cx="3015596" cy="2383294"/>
          </a:xfrm>
          <a:prstGeom prst="rect">
            <a:avLst/>
          </a:prstGeom>
        </p:spPr>
      </p:pic>
      <p:sp>
        <p:nvSpPr>
          <p:cNvPr id="9" name="矩形 8"/>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rPr>
              <a:t>直流电机介绍</a:t>
            </a:r>
            <a:endParaRPr lang="zh-CN" altLang="en-US" sz="3200" dirty="0">
              <a:latin typeface="等线" panose="02010600030101010101" pitchFamily="2"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电机驱动电路</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1856543" y="1236373"/>
            <a:ext cx="4456089"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大功率器件直接驱动</a:t>
            </a:r>
            <a:endParaRPr lang="en-US" altLang="zh-CN" sz="2800"/>
          </a:p>
        </p:txBody>
      </p:sp>
      <p:sp>
        <p:nvSpPr>
          <p:cNvPr id="7" name="文本框 6"/>
          <p:cNvSpPr txBox="1"/>
          <p:nvPr/>
        </p:nvSpPr>
        <p:spPr>
          <a:xfrm>
            <a:off x="8467207" y="1236373"/>
            <a:ext cx="2447086"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H</a:t>
            </a:r>
            <a:r>
              <a:rPr lang="zh-CN" altLang="en-US" sz="2800"/>
              <a:t>桥驱动</a:t>
            </a:r>
            <a:endParaRPr lang="en-US" altLang="zh-CN" sz="2800"/>
          </a:p>
        </p:txBody>
      </p:sp>
      <p:pic>
        <p:nvPicPr>
          <p:cNvPr id="9" name="图片 8"/>
          <p:cNvPicPr>
            <a:picLocks noChangeAspect="1"/>
          </p:cNvPicPr>
          <p:nvPr/>
        </p:nvPicPr>
        <p:blipFill>
          <a:blip r:embed="rId1"/>
          <a:stretch>
            <a:fillRect/>
          </a:stretch>
        </p:blipFill>
        <p:spPr>
          <a:xfrm>
            <a:off x="8001607" y="2248990"/>
            <a:ext cx="3378286" cy="3551724"/>
          </a:xfrm>
          <a:prstGeom prst="rect">
            <a:avLst/>
          </a:prstGeom>
        </p:spPr>
      </p:pic>
      <p:pic>
        <p:nvPicPr>
          <p:cNvPr id="10" name="图片 9"/>
          <p:cNvPicPr>
            <a:picLocks noChangeAspect="1"/>
          </p:cNvPicPr>
          <p:nvPr/>
        </p:nvPicPr>
        <p:blipFill>
          <a:blip r:embed="rId2"/>
          <a:stretch>
            <a:fillRect/>
          </a:stretch>
        </p:blipFill>
        <p:spPr>
          <a:xfrm>
            <a:off x="459452" y="2988756"/>
            <a:ext cx="3046217" cy="2072192"/>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6101" y="2247284"/>
            <a:ext cx="3478910" cy="3551724"/>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a:t>
            </a:r>
            <a:r>
              <a:rPr lang="zh-CN" altLang="en-US" sz="3200">
                <a:latin typeface="等线" panose="02010600030101010101" pitchFamily="2" charset="-122"/>
                <a:ea typeface="等线" panose="02010600030101010101" pitchFamily="2" charset="-122"/>
              </a:rPr>
              <a:t>介绍</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PWM</a:t>
            </a:r>
            <a:r>
              <a:rPr lang="zh-CN" altLang="en-US" sz="2800"/>
              <a:t>（</a:t>
            </a:r>
            <a:r>
              <a:rPr lang="en-US" altLang="zh-CN" sz="2800"/>
              <a:t>Pulse Width Modulation</a:t>
            </a:r>
            <a:r>
              <a:rPr lang="zh-CN" altLang="en-US" sz="2800"/>
              <a:t>）即脉冲宽度调制，在具有惯性的系统中，可以通过对一系列脉冲的宽度进行调制，来等效地获得所需要的模拟参量，常应用于电机控速、开关电源等领域</a:t>
            </a:r>
            <a:endParaRPr lang="en-US" altLang="zh-CN" sz="2800"/>
          </a:p>
          <a:p>
            <a:pPr marL="457200" indent="-457200">
              <a:buFont typeface="Arial" panose="020B0604020202020204" pitchFamily="34" charset="0"/>
              <a:buChar char="•"/>
            </a:pPr>
            <a:r>
              <a:rPr lang="en-US" altLang="zh-CN" sz="2800"/>
              <a:t>PWM</a:t>
            </a:r>
            <a:r>
              <a:rPr lang="zh-CN" altLang="en-US" sz="2800"/>
              <a:t>重要参数：</a:t>
            </a:r>
            <a:endParaRPr lang="en-US" altLang="zh-CN" sz="2800"/>
          </a:p>
          <a:p>
            <a:r>
              <a:rPr lang="en-US" altLang="zh-CN" sz="2800"/>
              <a:t>     </a:t>
            </a:r>
            <a:r>
              <a:rPr lang="zh-CN" altLang="en-US" sz="2800"/>
              <a:t>频率 </a:t>
            </a:r>
            <a:r>
              <a:rPr lang="en-US" altLang="zh-CN" sz="2800"/>
              <a:t>= 1 / T</a:t>
            </a:r>
            <a:r>
              <a:rPr lang="en-US" altLang="zh-CN" sz="2800" baseline="-25000"/>
              <a:t>S            </a:t>
            </a:r>
            <a:r>
              <a:rPr lang="zh-CN" altLang="en-US" sz="2800"/>
              <a:t>占空比 </a:t>
            </a:r>
            <a:r>
              <a:rPr lang="en-US" altLang="zh-CN" sz="2800"/>
              <a:t>= T</a:t>
            </a:r>
            <a:r>
              <a:rPr lang="en-US" altLang="zh-CN" sz="2800" baseline="-25000"/>
              <a:t>ON </a:t>
            </a:r>
            <a:r>
              <a:rPr lang="en-US" altLang="zh-CN" sz="2800"/>
              <a:t>/ T</a:t>
            </a:r>
            <a:r>
              <a:rPr lang="en-US" altLang="zh-CN" sz="2800" baseline="-25000"/>
              <a:t>S           </a:t>
            </a:r>
            <a:r>
              <a:rPr lang="zh-CN" altLang="en-US" sz="2800"/>
              <a:t>精度 </a:t>
            </a:r>
            <a:r>
              <a:rPr lang="en-US" altLang="zh-CN" sz="2800"/>
              <a:t>= </a:t>
            </a:r>
            <a:r>
              <a:rPr lang="zh-CN" altLang="en-US" sz="2800"/>
              <a:t>占空比变化步距</a:t>
            </a:r>
            <a:endParaRPr lang="en-US" altLang="zh-CN" sz="2800" baseline="-2500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1394" y="4053145"/>
            <a:ext cx="4974605" cy="2501680"/>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5476" r="17058" b="31270"/>
          <a:stretch>
            <a:fillRect/>
          </a:stretch>
        </p:blipFill>
        <p:spPr>
          <a:xfrm>
            <a:off x="6568067" y="4053145"/>
            <a:ext cx="4581314" cy="250168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产生</a:t>
            </a:r>
            <a:r>
              <a:rPr lang="en-US" altLang="zh-CN" sz="3200">
                <a:latin typeface="等线" panose="02010600030101010101" pitchFamily="2" charset="-122"/>
                <a:ea typeface="等线" panose="02010600030101010101" pitchFamily="2" charset="-122"/>
              </a:rPr>
              <a:t>PWM</a:t>
            </a:r>
            <a:r>
              <a:rPr lang="zh-CN" altLang="en-US" sz="3200">
                <a:latin typeface="等线" panose="02010600030101010101" pitchFamily="2" charset="-122"/>
                <a:ea typeface="等线" panose="02010600030101010101" pitchFamily="2" charset="-122"/>
              </a:rPr>
              <a:t>方法</a:t>
            </a:r>
            <a:endParaRPr lang="zh-CN" altLang="en-US" sz="3200">
              <a:latin typeface="等线" panose="02010600030101010101" pitchFamily="2" charset="-122"/>
              <a:ea typeface="等线" panose="02010600030101010101" pitchFamily="2" charset="-122"/>
            </a:endParaRPr>
          </a:p>
        </p:txBody>
      </p:sp>
      <p:sp>
        <p:nvSpPr>
          <p:cNvPr id="2" name="矩形 1"/>
          <p:cNvSpPr/>
          <p:nvPr/>
        </p:nvSpPr>
        <p:spPr>
          <a:xfrm>
            <a:off x="4054915" y="1133316"/>
            <a:ext cx="2558603" cy="52322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计数器，定时自增</a:t>
            </a:r>
            <a:endParaRPr lang="zh-CN" altLang="en-US" dirty="0"/>
          </a:p>
        </p:txBody>
      </p:sp>
      <p:sp>
        <p:nvSpPr>
          <p:cNvPr id="5" name="矩形 4"/>
          <p:cNvSpPr/>
          <p:nvPr/>
        </p:nvSpPr>
        <p:spPr>
          <a:xfrm>
            <a:off x="4054915" y="2313325"/>
            <a:ext cx="2558603" cy="523220"/>
          </a:xfrm>
          <a:prstGeom prst="rect">
            <a:avLst/>
          </a:prstGeom>
          <a:solidFill>
            <a:srgbClr val="FF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比较值，用户设置</a:t>
            </a:r>
            <a:endParaRPr lang="zh-CN" altLang="en-US"/>
          </a:p>
        </p:txBody>
      </p:sp>
      <p:sp>
        <p:nvSpPr>
          <p:cNvPr id="3" name="箭头: 上下 2"/>
          <p:cNvSpPr/>
          <p:nvPr/>
        </p:nvSpPr>
        <p:spPr>
          <a:xfrm>
            <a:off x="5055176" y="1656536"/>
            <a:ext cx="446466" cy="65678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a:endCxn id="11" idx="1"/>
          </p:cNvCxnSpPr>
          <p:nvPr/>
        </p:nvCxnSpPr>
        <p:spPr>
          <a:xfrm>
            <a:off x="5334216" y="1984930"/>
            <a:ext cx="15005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左中括号 10"/>
          <p:cNvSpPr/>
          <p:nvPr/>
        </p:nvSpPr>
        <p:spPr>
          <a:xfrm>
            <a:off x="6834736" y="1385673"/>
            <a:ext cx="291923" cy="119851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7126659" y="1133316"/>
            <a:ext cx="2710468" cy="52322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计数器＜比较值，输出</a:t>
            </a:r>
            <a:r>
              <a:rPr lang="en-US" altLang="zh-CN"/>
              <a:t>0</a:t>
            </a:r>
            <a:endParaRPr lang="zh-CN" altLang="en-US"/>
          </a:p>
        </p:txBody>
      </p:sp>
      <p:sp>
        <p:nvSpPr>
          <p:cNvPr id="18" name="文本框 17"/>
          <p:cNvSpPr txBox="1"/>
          <p:nvPr/>
        </p:nvSpPr>
        <p:spPr>
          <a:xfrm>
            <a:off x="4154191" y="1810574"/>
            <a:ext cx="1026957" cy="338554"/>
          </a:xfrm>
          <a:prstGeom prst="rect">
            <a:avLst/>
          </a:prstGeom>
          <a:noFill/>
        </p:spPr>
        <p:txBody>
          <a:bodyPr wrap="square" rtlCol="0">
            <a:spAutoFit/>
          </a:bodyPr>
          <a:lstStyle/>
          <a:p>
            <a:r>
              <a:rPr lang="zh-CN" altLang="en-US" sz="1600"/>
              <a:t>比较大小</a:t>
            </a:r>
            <a:endParaRPr lang="en-US" altLang="zh-CN" sz="1600"/>
          </a:p>
        </p:txBody>
      </p:sp>
      <p:sp>
        <p:nvSpPr>
          <p:cNvPr id="19" name="矩形 18"/>
          <p:cNvSpPr/>
          <p:nvPr/>
        </p:nvSpPr>
        <p:spPr>
          <a:xfrm>
            <a:off x="7126659" y="2313324"/>
            <a:ext cx="2710468" cy="52322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计数器≥比较值，输出</a:t>
            </a:r>
            <a:r>
              <a:rPr lang="en-US" altLang="zh-CN"/>
              <a:t>1</a:t>
            </a:r>
            <a:endParaRPr lang="zh-CN" altLang="en-US"/>
          </a:p>
        </p:txBody>
      </p:sp>
      <p:grpSp>
        <p:nvGrpSpPr>
          <p:cNvPr id="76" name="组合 75"/>
          <p:cNvGrpSpPr/>
          <p:nvPr/>
        </p:nvGrpSpPr>
        <p:grpSpPr>
          <a:xfrm>
            <a:off x="4167919" y="3505585"/>
            <a:ext cx="5003183" cy="3105150"/>
            <a:chOff x="4723089" y="3222064"/>
            <a:chExt cx="5003183" cy="3105150"/>
          </a:xfrm>
        </p:grpSpPr>
        <p:cxnSp>
          <p:nvCxnSpPr>
            <p:cNvPr id="21" name="直接箭头连接符 20"/>
            <p:cNvCxnSpPr/>
            <p:nvPr/>
          </p:nvCxnSpPr>
          <p:spPr>
            <a:xfrm>
              <a:off x="4723092" y="4476112"/>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flipV="1">
              <a:off x="4723092" y="3222064"/>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flipV="1">
              <a:off x="472309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flipV="1">
              <a:off x="620246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flipV="1">
              <a:off x="6202461"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flipV="1">
              <a:off x="7681830"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flipV="1">
              <a:off x="7681829"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4723089" y="3853636"/>
              <a:ext cx="4593608" cy="0"/>
            </a:xfrm>
            <a:prstGeom prst="line">
              <a:avLst/>
            </a:prstGeom>
            <a:ln w="28575">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39" name="直接箭头连接符 38"/>
            <p:cNvCxnSpPr/>
            <p:nvPr/>
          </p:nvCxnSpPr>
          <p:spPr>
            <a:xfrm>
              <a:off x="4723092" y="6152897"/>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p:cNvCxnSpPr/>
            <p:nvPr/>
          </p:nvCxnSpPr>
          <p:spPr>
            <a:xfrm flipV="1">
              <a:off x="4723092" y="4898849"/>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flipV="1">
              <a:off x="564215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flipV="1">
              <a:off x="715091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flipV="1">
              <a:off x="862919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flipV="1">
              <a:off x="620246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flipV="1">
              <a:off x="7681829"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4723089" y="6146683"/>
              <a:ext cx="919062" cy="6213"/>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5654696" y="5246770"/>
              <a:ext cx="557508"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6207223" y="6146683"/>
              <a:ext cx="943688" cy="9466"/>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7138830" y="5246770"/>
              <a:ext cx="54299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7700257" y="6146683"/>
              <a:ext cx="919062" cy="6213"/>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8631864" y="5246770"/>
              <a:ext cx="557508"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564215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620246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715091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a:off x="7681829"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a:off x="862919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77" name="文本框 76"/>
          <p:cNvSpPr txBox="1"/>
          <p:nvPr/>
        </p:nvSpPr>
        <p:spPr>
          <a:xfrm>
            <a:off x="9482070" y="4099604"/>
            <a:ext cx="2305357" cy="400110"/>
          </a:xfrm>
          <a:prstGeom prst="rect">
            <a:avLst/>
          </a:prstGeom>
          <a:noFill/>
        </p:spPr>
        <p:txBody>
          <a:bodyPr wrap="square" rtlCol="0">
            <a:spAutoFit/>
          </a:bodyPr>
          <a:lstStyle/>
          <a:p>
            <a:r>
              <a:rPr lang="zh-CN" altLang="en-US" sz="2000"/>
              <a:t>计数器及比较值</a:t>
            </a:r>
            <a:endParaRPr lang="en-US" altLang="zh-CN" sz="2000"/>
          </a:p>
        </p:txBody>
      </p:sp>
      <p:sp>
        <p:nvSpPr>
          <p:cNvPr id="78" name="文本框 77"/>
          <p:cNvSpPr txBox="1"/>
          <p:nvPr/>
        </p:nvSpPr>
        <p:spPr>
          <a:xfrm>
            <a:off x="9482070" y="5815702"/>
            <a:ext cx="1558222" cy="400110"/>
          </a:xfrm>
          <a:prstGeom prst="rect">
            <a:avLst/>
          </a:prstGeom>
          <a:noFill/>
        </p:spPr>
        <p:txBody>
          <a:bodyPr wrap="square" rtlCol="0">
            <a:spAutoFit/>
          </a:bodyPr>
          <a:lstStyle/>
          <a:p>
            <a:r>
              <a:rPr lang="en-US" altLang="zh-CN" sz="2000"/>
              <a:t>PWM</a:t>
            </a:r>
            <a:r>
              <a:rPr lang="zh-CN" altLang="en-US" sz="2000"/>
              <a:t>输出</a:t>
            </a:r>
            <a:endParaRPr lang="en-US" altLang="zh-CN" sz="2000"/>
          </a:p>
        </p:txBody>
      </p:sp>
      <p:sp>
        <p:nvSpPr>
          <p:cNvPr id="79" name="文本框 78"/>
          <p:cNvSpPr txBox="1"/>
          <p:nvPr/>
        </p:nvSpPr>
        <p:spPr>
          <a:xfrm>
            <a:off x="3635914" y="6261445"/>
            <a:ext cx="502618" cy="338554"/>
          </a:xfrm>
          <a:prstGeom prst="rect">
            <a:avLst/>
          </a:prstGeom>
          <a:noFill/>
        </p:spPr>
        <p:txBody>
          <a:bodyPr wrap="square" rtlCol="0">
            <a:spAutoFit/>
          </a:bodyPr>
          <a:lstStyle/>
          <a:p>
            <a:pPr algn="r"/>
            <a:r>
              <a:rPr lang="en-US" altLang="zh-CN" sz="1600"/>
              <a:t>0</a:t>
            </a:r>
            <a:endParaRPr lang="en-US" altLang="zh-CN" sz="1600"/>
          </a:p>
        </p:txBody>
      </p:sp>
      <p:sp>
        <p:nvSpPr>
          <p:cNvPr id="80" name="文本框 79"/>
          <p:cNvSpPr txBox="1"/>
          <p:nvPr/>
        </p:nvSpPr>
        <p:spPr>
          <a:xfrm>
            <a:off x="3635914" y="5361014"/>
            <a:ext cx="502618" cy="338554"/>
          </a:xfrm>
          <a:prstGeom prst="rect">
            <a:avLst/>
          </a:prstGeom>
          <a:noFill/>
        </p:spPr>
        <p:txBody>
          <a:bodyPr wrap="square" rtlCol="0">
            <a:spAutoFit/>
          </a:bodyPr>
          <a:lstStyle/>
          <a:p>
            <a:pPr algn="r"/>
            <a:r>
              <a:rPr lang="en-US" altLang="zh-CN" sz="1600"/>
              <a:t>1</a:t>
            </a:r>
            <a:endParaRPr lang="en-US" altLang="zh-CN" sz="1600"/>
          </a:p>
        </p:txBody>
      </p:sp>
      <p:sp>
        <p:nvSpPr>
          <p:cNvPr id="81" name="文本框 80"/>
          <p:cNvSpPr txBox="1"/>
          <p:nvPr/>
        </p:nvSpPr>
        <p:spPr>
          <a:xfrm>
            <a:off x="3635914" y="4534296"/>
            <a:ext cx="502618" cy="338554"/>
          </a:xfrm>
          <a:prstGeom prst="rect">
            <a:avLst/>
          </a:prstGeom>
          <a:noFill/>
        </p:spPr>
        <p:txBody>
          <a:bodyPr wrap="square" rtlCol="0">
            <a:spAutoFit/>
          </a:bodyPr>
          <a:lstStyle/>
          <a:p>
            <a:pPr algn="r"/>
            <a:r>
              <a:rPr lang="en-US" altLang="zh-CN" sz="1600"/>
              <a:t>0</a:t>
            </a:r>
            <a:endParaRPr lang="en-US" altLang="zh-CN" sz="1600"/>
          </a:p>
        </p:txBody>
      </p:sp>
      <p:sp>
        <p:nvSpPr>
          <p:cNvPr id="82" name="文本框 81"/>
          <p:cNvSpPr txBox="1"/>
          <p:nvPr/>
        </p:nvSpPr>
        <p:spPr>
          <a:xfrm>
            <a:off x="3635914" y="3633865"/>
            <a:ext cx="502618" cy="338554"/>
          </a:xfrm>
          <a:prstGeom prst="rect">
            <a:avLst/>
          </a:prstGeom>
          <a:noFill/>
        </p:spPr>
        <p:txBody>
          <a:bodyPr wrap="square" rtlCol="0">
            <a:spAutoFit/>
          </a:bodyPr>
          <a:lstStyle/>
          <a:p>
            <a:pPr algn="r"/>
            <a:r>
              <a:rPr lang="en-US" altLang="zh-CN" sz="1600"/>
              <a:t>100</a:t>
            </a:r>
            <a:endParaRPr lang="en-US" altLang="zh-CN" sz="1600"/>
          </a:p>
        </p:txBody>
      </p:sp>
      <p:sp>
        <p:nvSpPr>
          <p:cNvPr id="83" name="文本框 82"/>
          <p:cNvSpPr txBox="1"/>
          <p:nvPr/>
        </p:nvSpPr>
        <p:spPr>
          <a:xfrm>
            <a:off x="794980" y="1851045"/>
            <a:ext cx="2319669"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模型结构</a:t>
            </a:r>
            <a:endParaRPr lang="en-US" altLang="zh-CN" sz="2800"/>
          </a:p>
        </p:txBody>
      </p:sp>
      <p:sp>
        <p:nvSpPr>
          <p:cNvPr id="84" name="文本框 83"/>
          <p:cNvSpPr txBox="1"/>
          <p:nvPr/>
        </p:nvSpPr>
        <p:spPr>
          <a:xfrm>
            <a:off x="794980" y="4882656"/>
            <a:ext cx="2319669"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波形</a:t>
            </a:r>
            <a:endParaRPr lang="en-US" altLang="zh-CN" sz="2800"/>
          </a:p>
        </p:txBody>
      </p:sp>
      <p:sp>
        <p:nvSpPr>
          <p:cNvPr id="46" name="文本框 45"/>
          <p:cNvSpPr txBox="1"/>
          <p:nvPr/>
        </p:nvSpPr>
        <p:spPr>
          <a:xfrm>
            <a:off x="3635914" y="3972419"/>
            <a:ext cx="502618" cy="338554"/>
          </a:xfrm>
          <a:prstGeom prst="rect">
            <a:avLst/>
          </a:prstGeom>
          <a:noFill/>
        </p:spPr>
        <p:txBody>
          <a:bodyPr wrap="square" rtlCol="0">
            <a:spAutoFit/>
          </a:bodyPr>
          <a:lstStyle/>
          <a:p>
            <a:pPr algn="r"/>
            <a:r>
              <a:rPr lang="en-US" altLang="zh-CN" sz="1600"/>
              <a:t>60</a:t>
            </a:r>
            <a:endParaRPr lang="en-US" altLang="zh-CN"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单片机内部拆解</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0045" y="2021627"/>
            <a:ext cx="2700000" cy="360000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022" y="2021627"/>
            <a:ext cx="2700000" cy="36000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2021627"/>
            <a:ext cx="2700000" cy="360000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8976" y="2021627"/>
            <a:ext cx="2700000" cy="360000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AD/DA</a:t>
            </a:r>
            <a:r>
              <a:rPr lang="zh-CN" altLang="en-US" sz="3200" dirty="0">
                <a:latin typeface="等线" panose="02010600030101010101" pitchFamily="2" charset="-122"/>
                <a:ea typeface="等线" panose="02010600030101010101" pitchFamily="2" charset="-122"/>
              </a:rPr>
              <a:t>介绍</a:t>
            </a:r>
            <a:endParaRPr lang="zh-CN" altLang="en-US" sz="3200" dirty="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AD</a:t>
            </a:r>
            <a:r>
              <a:rPr lang="zh-CN" altLang="en-US" sz="2800" dirty="0"/>
              <a:t>（</a:t>
            </a:r>
            <a:r>
              <a:rPr lang="en-US" altLang="zh-CN" sz="2800" dirty="0"/>
              <a:t>Analog to Digital</a:t>
            </a:r>
            <a:r>
              <a:rPr lang="zh-CN" altLang="en-US" sz="2800" dirty="0"/>
              <a:t>）：模拟</a:t>
            </a:r>
            <a:r>
              <a:rPr lang="en-US" altLang="zh-CN" sz="2800" dirty="0"/>
              <a:t>-</a:t>
            </a:r>
            <a:r>
              <a:rPr lang="zh-CN" altLang="en-US" sz="2800" dirty="0"/>
              <a:t>数字转换，将模拟信号转换为计算机可操作的数字信号</a:t>
            </a:r>
            <a:endParaRPr lang="en-US" altLang="zh-CN" sz="2800" dirty="0"/>
          </a:p>
          <a:p>
            <a:pPr marL="457200" indent="-457200">
              <a:buFont typeface="Arial" panose="020B0604020202020204" pitchFamily="34" charset="0"/>
              <a:buChar char="•"/>
            </a:pPr>
            <a:r>
              <a:rPr lang="en-US" altLang="zh-CN" sz="2800" dirty="0"/>
              <a:t>DA</a:t>
            </a:r>
            <a:r>
              <a:rPr lang="zh-CN" altLang="en-US" sz="2800" dirty="0"/>
              <a:t>（</a:t>
            </a:r>
            <a:r>
              <a:rPr lang="en-US" altLang="zh-CN" sz="2800" dirty="0"/>
              <a:t>Digital to Analog</a:t>
            </a:r>
            <a:r>
              <a:rPr lang="zh-CN" altLang="en-US" sz="2800" dirty="0"/>
              <a:t>）：数字</a:t>
            </a:r>
            <a:r>
              <a:rPr lang="en-US" altLang="zh-CN" sz="2800" dirty="0"/>
              <a:t>-</a:t>
            </a:r>
            <a:r>
              <a:rPr lang="zh-CN" altLang="en-US" sz="2800" dirty="0"/>
              <a:t>模拟转换，将计算机输出的数字信号转换为模拟信号</a:t>
            </a:r>
            <a:endParaRPr lang="en-US" altLang="zh-CN" sz="2800" dirty="0"/>
          </a:p>
          <a:p>
            <a:pPr marL="457200" indent="-457200">
              <a:buFont typeface="Arial" panose="020B0604020202020204" pitchFamily="34" charset="0"/>
              <a:buChar char="•"/>
            </a:pPr>
            <a:r>
              <a:rPr lang="en-US" altLang="zh-CN" sz="2800" dirty="0"/>
              <a:t>AD/DA</a:t>
            </a:r>
            <a:r>
              <a:rPr lang="zh-CN" altLang="en-US" sz="2800" dirty="0"/>
              <a:t>转换打开了计算机与模拟信号的大门，极大的提高了计算机系统的应用范围，也为模拟信号数字化处理提供了可能</a:t>
            </a:r>
            <a:endParaRPr lang="en-US" altLang="zh-CN" sz="28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9293" y="4264918"/>
            <a:ext cx="2563386" cy="2086596"/>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2517" r="12517"/>
          <a:stretch>
            <a:fillRect/>
          </a:stretch>
        </p:blipFill>
        <p:spPr>
          <a:xfrm>
            <a:off x="4014003" y="4268559"/>
            <a:ext cx="2081996" cy="2082955"/>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323" y="4266196"/>
            <a:ext cx="2275469" cy="2085318"/>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4116" y="4264918"/>
            <a:ext cx="2070035" cy="2086596"/>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ea typeface="等线" panose="02010600030101010101" pitchFamily="2" charset="-122"/>
              </a:rPr>
              <a:t>硬件电路模型</a:t>
            </a:r>
            <a:endParaRPr lang="zh-CN" altLang="en-US" sz="3200" dirty="0">
              <a:latin typeface="等线" panose="02010600030101010101" pitchFamily="2" charset="-122"/>
              <a:ea typeface="等线" panose="02010600030101010101" pitchFamily="2" charset="-122"/>
            </a:endParaRPr>
          </a:p>
        </p:txBody>
      </p:sp>
      <p:sp>
        <p:nvSpPr>
          <p:cNvPr id="2" name="矩形 1"/>
          <p:cNvSpPr/>
          <p:nvPr/>
        </p:nvSpPr>
        <p:spPr>
          <a:xfrm>
            <a:off x="4745757" y="1251424"/>
            <a:ext cx="1088265" cy="1493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单片机</a:t>
            </a:r>
            <a:endParaRPr lang="zh-CN" altLang="en-US" dirty="0"/>
          </a:p>
        </p:txBody>
      </p:sp>
      <p:sp>
        <p:nvSpPr>
          <p:cNvPr id="5" name="矩形 4"/>
          <p:cNvSpPr/>
          <p:nvPr/>
        </p:nvSpPr>
        <p:spPr>
          <a:xfrm>
            <a:off x="2779368" y="1251425"/>
            <a:ext cx="1088265" cy="149394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AD</a:t>
            </a:r>
            <a:endParaRPr lang="zh-CN" altLang="en-US" dirty="0"/>
          </a:p>
        </p:txBody>
      </p:sp>
      <p:cxnSp>
        <p:nvCxnSpPr>
          <p:cNvPr id="25" name="直接连接符 24"/>
          <p:cNvCxnSpPr/>
          <p:nvPr/>
        </p:nvCxnSpPr>
        <p:spPr>
          <a:xfrm flipH="1">
            <a:off x="1808410" y="1998399"/>
            <a:ext cx="970958" cy="0"/>
          </a:xfrm>
          <a:prstGeom prst="line">
            <a:avLst/>
          </a:prstGeom>
          <a:ln w="28575"/>
        </p:spPr>
        <p:style>
          <a:lnRef idx="1">
            <a:schemeClr val="dk1"/>
          </a:lnRef>
          <a:fillRef idx="0">
            <a:schemeClr val="dk1"/>
          </a:fillRef>
          <a:effectRef idx="0">
            <a:schemeClr val="dk1"/>
          </a:effectRef>
          <a:fontRef idx="minor">
            <a:schemeClr val="tx1"/>
          </a:fontRef>
        </p:style>
      </p:cxnSp>
      <p:grpSp>
        <p:nvGrpSpPr>
          <p:cNvPr id="47" name="组合 46"/>
          <p:cNvGrpSpPr/>
          <p:nvPr/>
        </p:nvGrpSpPr>
        <p:grpSpPr>
          <a:xfrm>
            <a:off x="1621729" y="944811"/>
            <a:ext cx="373358" cy="2263158"/>
            <a:chOff x="1029301" y="1318073"/>
            <a:chExt cx="373358" cy="2263158"/>
          </a:xfrm>
        </p:grpSpPr>
        <p:sp>
          <p:nvSpPr>
            <p:cNvPr id="7" name="矩形 6"/>
            <p:cNvSpPr/>
            <p:nvPr/>
          </p:nvSpPr>
          <p:spPr>
            <a:xfrm>
              <a:off x="1123145" y="1682641"/>
              <a:ext cx="185671" cy="4507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1123145" y="2609921"/>
              <a:ext cx="185671" cy="4507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a:stCxn id="7" idx="0"/>
            </p:cNvCxnSpPr>
            <p:nvPr/>
          </p:nvCxnSpPr>
          <p:spPr>
            <a:xfrm flipV="1">
              <a:off x="1215981" y="1318074"/>
              <a:ext cx="0" cy="364567"/>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flipH="1" flipV="1">
              <a:off x="1059557" y="1318073"/>
              <a:ext cx="313200"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直接连接符 12"/>
            <p:cNvCxnSpPr>
              <a:stCxn id="8" idx="0"/>
            </p:cNvCxnSpPr>
            <p:nvPr/>
          </p:nvCxnSpPr>
          <p:spPr>
            <a:xfrm flipV="1">
              <a:off x="1215981" y="2133401"/>
              <a:ext cx="0" cy="47652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flipV="1">
              <a:off x="1215980" y="3057288"/>
              <a:ext cx="0" cy="364567"/>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H="1">
              <a:off x="1059203" y="3428999"/>
              <a:ext cx="313554"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flipH="1">
              <a:off x="1128461" y="3507612"/>
              <a:ext cx="17503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flipH="1">
              <a:off x="1176304" y="3581231"/>
              <a:ext cx="793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flipH="1">
              <a:off x="1029301" y="2630771"/>
              <a:ext cx="373358" cy="298373"/>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1031780" y="2912674"/>
              <a:ext cx="0" cy="155150"/>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38" name="直接连接符 37"/>
          <p:cNvCxnSpPr/>
          <p:nvPr/>
        </p:nvCxnSpPr>
        <p:spPr>
          <a:xfrm flipH="1">
            <a:off x="3867633" y="140149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flipH="1">
            <a:off x="3867633" y="157090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flipH="1">
            <a:off x="3867633" y="174030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flipH="1">
            <a:off x="3867633" y="190971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flipH="1">
            <a:off x="3867633" y="207911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flipH="1">
            <a:off x="3867633" y="224852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flipH="1">
            <a:off x="3867633" y="241792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flipH="1">
            <a:off x="3867633" y="2587335"/>
            <a:ext cx="878124" cy="0"/>
          </a:xfrm>
          <a:prstGeom prst="line">
            <a:avLst/>
          </a:prstGeom>
          <a:ln w="28575"/>
        </p:spPr>
        <p:style>
          <a:lnRef idx="1">
            <a:schemeClr val="dk1"/>
          </a:lnRef>
          <a:fillRef idx="0">
            <a:schemeClr val="dk1"/>
          </a:fillRef>
          <a:effectRef idx="0">
            <a:schemeClr val="dk1"/>
          </a:effectRef>
          <a:fontRef idx="minor">
            <a:schemeClr val="tx1"/>
          </a:fontRef>
        </p:style>
      </p:cxnSp>
      <p:sp>
        <p:nvSpPr>
          <p:cNvPr id="48" name="矩形 47"/>
          <p:cNvSpPr/>
          <p:nvPr/>
        </p:nvSpPr>
        <p:spPr>
          <a:xfrm>
            <a:off x="6804980" y="1251424"/>
            <a:ext cx="1088265" cy="1493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单片机</a:t>
            </a:r>
            <a:endParaRPr lang="zh-CN" altLang="en-US" dirty="0"/>
          </a:p>
        </p:txBody>
      </p:sp>
      <p:cxnSp>
        <p:nvCxnSpPr>
          <p:cNvPr id="49" name="直接连接符 48"/>
          <p:cNvCxnSpPr/>
          <p:nvPr/>
        </p:nvCxnSpPr>
        <p:spPr>
          <a:xfrm flipH="1">
            <a:off x="7893245" y="140149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flipH="1">
            <a:off x="7893245" y="157090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flipH="1">
            <a:off x="7893245" y="174030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flipH="1">
            <a:off x="7893245" y="190971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flipH="1">
            <a:off x="7893245" y="207911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flipH="1">
            <a:off x="7893245" y="224852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flipH="1">
            <a:off x="7893245" y="241792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flipH="1">
            <a:off x="7893245" y="2587335"/>
            <a:ext cx="878124" cy="0"/>
          </a:xfrm>
          <a:prstGeom prst="line">
            <a:avLst/>
          </a:prstGeom>
          <a:ln w="28575"/>
        </p:spPr>
        <p:style>
          <a:lnRef idx="1">
            <a:schemeClr val="dk1"/>
          </a:lnRef>
          <a:fillRef idx="0">
            <a:schemeClr val="dk1"/>
          </a:fillRef>
          <a:effectRef idx="0">
            <a:schemeClr val="dk1"/>
          </a:effectRef>
          <a:fontRef idx="minor">
            <a:schemeClr val="tx1"/>
          </a:fontRef>
        </p:style>
      </p:cxnSp>
      <p:sp>
        <p:nvSpPr>
          <p:cNvPr id="57" name="矩形 56"/>
          <p:cNvSpPr/>
          <p:nvPr/>
        </p:nvSpPr>
        <p:spPr>
          <a:xfrm>
            <a:off x="8771369" y="1251425"/>
            <a:ext cx="1088265" cy="149394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a:t>
            </a:r>
            <a:endParaRPr lang="zh-CN" altLang="en-US" dirty="0"/>
          </a:p>
        </p:txBody>
      </p:sp>
      <p:cxnSp>
        <p:nvCxnSpPr>
          <p:cNvPr id="58" name="直接连接符 57"/>
          <p:cNvCxnSpPr/>
          <p:nvPr/>
        </p:nvCxnSpPr>
        <p:spPr>
          <a:xfrm flipH="1">
            <a:off x="9859634" y="1998399"/>
            <a:ext cx="634032" cy="0"/>
          </a:xfrm>
          <a:prstGeom prst="line">
            <a:avLst/>
          </a:prstGeom>
          <a:ln w="28575"/>
        </p:spPr>
        <p:style>
          <a:lnRef idx="1">
            <a:schemeClr val="dk1"/>
          </a:lnRef>
          <a:fillRef idx="0">
            <a:schemeClr val="dk1"/>
          </a:fillRef>
          <a:effectRef idx="0">
            <a:schemeClr val="dk1"/>
          </a:effectRef>
          <a:fontRef idx="minor">
            <a:schemeClr val="tx1"/>
          </a:fontRef>
        </p:style>
      </p:cxnSp>
      <p:sp>
        <p:nvSpPr>
          <p:cNvPr id="59" name="椭圆 58"/>
          <p:cNvSpPr/>
          <p:nvPr/>
        </p:nvSpPr>
        <p:spPr>
          <a:xfrm>
            <a:off x="10493666" y="1957314"/>
            <a:ext cx="82165" cy="82165"/>
          </a:xfrm>
          <a:prstGeom prst="ellipse">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4" name="文本框 63"/>
          <p:cNvSpPr txBox="1"/>
          <p:nvPr/>
        </p:nvSpPr>
        <p:spPr>
          <a:xfrm>
            <a:off x="570963" y="3948268"/>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AD</a:t>
            </a:r>
            <a:r>
              <a:rPr lang="zh-CN" altLang="en-US" sz="2800" dirty="0"/>
              <a:t>转换通常有多个输入通道，用多路选择开关连接至</a:t>
            </a:r>
            <a:r>
              <a:rPr lang="en-US" altLang="zh-CN" sz="2800" dirty="0"/>
              <a:t>AD</a:t>
            </a:r>
            <a:r>
              <a:rPr lang="zh-CN" altLang="en-US" sz="2800" dirty="0"/>
              <a:t>转换器，以实现</a:t>
            </a:r>
            <a:r>
              <a:rPr lang="en-US" altLang="zh-CN" sz="2800" dirty="0"/>
              <a:t>AD</a:t>
            </a:r>
            <a:r>
              <a:rPr lang="zh-CN" altLang="en-US" sz="2800" dirty="0"/>
              <a:t>多路复用的目的，提高硬件利用率</a:t>
            </a:r>
            <a:endParaRPr lang="en-US" altLang="zh-CN" sz="2800" dirty="0"/>
          </a:p>
          <a:p>
            <a:pPr marL="457200" indent="-457200">
              <a:buFont typeface="Arial" panose="020B0604020202020204" pitchFamily="34" charset="0"/>
              <a:buChar char="•"/>
            </a:pPr>
            <a:r>
              <a:rPr lang="en-US" altLang="zh-CN" sz="2800" dirty="0"/>
              <a:t>AD/DA</a:t>
            </a:r>
            <a:r>
              <a:rPr lang="zh-CN" altLang="en-US" sz="2800" dirty="0"/>
              <a:t>与单片机数据传送可使用并口（速度快、原理简单），也可使用串口（接线少、使用方便）</a:t>
            </a:r>
            <a:endParaRPr lang="en-US" altLang="zh-CN" sz="2800" dirty="0"/>
          </a:p>
          <a:p>
            <a:pPr marL="457200" indent="-457200">
              <a:buFont typeface="Arial" panose="020B0604020202020204" pitchFamily="34" charset="0"/>
              <a:buChar char="•"/>
            </a:pPr>
            <a:r>
              <a:rPr lang="zh-CN" altLang="en-US" sz="2800" dirty="0"/>
              <a:t>可将</a:t>
            </a:r>
            <a:r>
              <a:rPr lang="en-US" altLang="zh-CN" sz="2800" dirty="0"/>
              <a:t>AD/DA</a:t>
            </a:r>
            <a:r>
              <a:rPr lang="zh-CN" altLang="en-US" sz="2800" dirty="0"/>
              <a:t>模块直接集成在单片机内，这样直接写入</a:t>
            </a:r>
            <a:r>
              <a:rPr lang="en-US" altLang="zh-CN" sz="2800" dirty="0"/>
              <a:t>/</a:t>
            </a:r>
            <a:r>
              <a:rPr lang="zh-CN" altLang="en-US" sz="2800" dirty="0"/>
              <a:t>读出寄存器就可进行</a:t>
            </a:r>
            <a:r>
              <a:rPr lang="en-US" altLang="zh-CN" sz="2800" dirty="0"/>
              <a:t>AD/DA</a:t>
            </a:r>
            <a:r>
              <a:rPr lang="zh-CN" altLang="en-US" sz="2800" dirty="0"/>
              <a:t>转换，单片机的</a:t>
            </a:r>
            <a:r>
              <a:rPr lang="en-US" altLang="zh-CN" sz="2800" dirty="0"/>
              <a:t>IO</a:t>
            </a:r>
            <a:r>
              <a:rPr lang="zh-CN" altLang="en-US" sz="2800" dirty="0"/>
              <a:t>口可直接复用为</a:t>
            </a:r>
            <a:r>
              <a:rPr lang="en-US" altLang="zh-CN" sz="2800" dirty="0"/>
              <a:t>AD/DA</a:t>
            </a:r>
            <a:r>
              <a:rPr lang="zh-CN" altLang="en-US" sz="2800" dirty="0"/>
              <a:t>的通道</a:t>
            </a:r>
            <a:endParaRPr lang="en-US" altLang="zh-CN" sz="2800" dirty="0"/>
          </a:p>
        </p:txBody>
      </p:sp>
      <p:sp>
        <p:nvSpPr>
          <p:cNvPr id="65" name="文本框 64"/>
          <p:cNvSpPr txBox="1"/>
          <p:nvPr/>
        </p:nvSpPr>
        <p:spPr>
          <a:xfrm>
            <a:off x="1715573" y="3018921"/>
            <a:ext cx="1637675" cy="707886"/>
          </a:xfrm>
          <a:prstGeom prst="rect">
            <a:avLst/>
          </a:prstGeom>
          <a:noFill/>
        </p:spPr>
        <p:txBody>
          <a:bodyPr wrap="square" rtlCol="0">
            <a:spAutoFit/>
          </a:bodyPr>
          <a:lstStyle/>
          <a:p>
            <a:pPr algn="ctr"/>
            <a:r>
              <a:rPr lang="zh-CN" altLang="en-US" sz="2000" dirty="0"/>
              <a:t>模拟量</a:t>
            </a:r>
            <a:endParaRPr lang="en-US" altLang="zh-CN" sz="2000" dirty="0"/>
          </a:p>
          <a:p>
            <a:pPr algn="ctr"/>
            <a:r>
              <a:rPr lang="zh-CN" altLang="en-US" sz="2000" dirty="0"/>
              <a:t>（</a:t>
            </a:r>
            <a:r>
              <a:rPr lang="en-US" altLang="zh-CN" sz="2000" dirty="0"/>
              <a:t>0~5V</a:t>
            </a:r>
            <a:r>
              <a:rPr lang="zh-CN" altLang="en-US" sz="2000" dirty="0"/>
              <a:t>）</a:t>
            </a:r>
            <a:endParaRPr lang="en-US" altLang="zh-CN" sz="2000" dirty="0"/>
          </a:p>
        </p:txBody>
      </p:sp>
      <p:sp>
        <p:nvSpPr>
          <p:cNvPr id="66" name="文本框 65"/>
          <p:cNvSpPr txBox="1"/>
          <p:nvPr/>
        </p:nvSpPr>
        <p:spPr>
          <a:xfrm>
            <a:off x="3728093" y="3018921"/>
            <a:ext cx="1637675" cy="707886"/>
          </a:xfrm>
          <a:prstGeom prst="rect">
            <a:avLst/>
          </a:prstGeom>
          <a:noFill/>
        </p:spPr>
        <p:txBody>
          <a:bodyPr wrap="square" rtlCol="0">
            <a:spAutoFit/>
          </a:bodyPr>
          <a:lstStyle/>
          <a:p>
            <a:pPr algn="ctr"/>
            <a:r>
              <a:rPr lang="zh-CN" altLang="en-US" sz="2000" dirty="0"/>
              <a:t>数字量</a:t>
            </a:r>
            <a:endParaRPr lang="en-US" altLang="zh-CN" sz="2000" dirty="0"/>
          </a:p>
          <a:p>
            <a:pPr algn="ctr"/>
            <a:r>
              <a:rPr lang="zh-CN" altLang="en-US" sz="2000" dirty="0"/>
              <a:t>（</a:t>
            </a:r>
            <a:r>
              <a:rPr lang="en-US" altLang="zh-CN" sz="2000" dirty="0"/>
              <a:t>0~255</a:t>
            </a:r>
            <a:r>
              <a:rPr lang="zh-CN" altLang="en-US" sz="2000" dirty="0"/>
              <a:t>）</a:t>
            </a:r>
            <a:endParaRPr lang="en-US" altLang="zh-CN" sz="2000" dirty="0"/>
          </a:p>
        </p:txBody>
      </p:sp>
      <p:sp>
        <p:nvSpPr>
          <p:cNvPr id="67" name="文本框 66"/>
          <p:cNvSpPr txBox="1"/>
          <p:nvPr/>
        </p:nvSpPr>
        <p:spPr>
          <a:xfrm>
            <a:off x="7753705" y="3018921"/>
            <a:ext cx="1637675" cy="707886"/>
          </a:xfrm>
          <a:prstGeom prst="rect">
            <a:avLst/>
          </a:prstGeom>
          <a:noFill/>
        </p:spPr>
        <p:txBody>
          <a:bodyPr wrap="square" rtlCol="0">
            <a:spAutoFit/>
          </a:bodyPr>
          <a:lstStyle/>
          <a:p>
            <a:pPr algn="ctr"/>
            <a:r>
              <a:rPr lang="zh-CN" altLang="en-US" sz="2000" dirty="0"/>
              <a:t>数字量</a:t>
            </a:r>
            <a:endParaRPr lang="en-US" altLang="zh-CN" sz="2000" dirty="0"/>
          </a:p>
          <a:p>
            <a:pPr algn="ctr"/>
            <a:r>
              <a:rPr lang="zh-CN" altLang="en-US" sz="2000" dirty="0"/>
              <a:t>（</a:t>
            </a:r>
            <a:r>
              <a:rPr lang="en-US" altLang="zh-CN" sz="2000" dirty="0"/>
              <a:t>0~255</a:t>
            </a:r>
            <a:r>
              <a:rPr lang="zh-CN" altLang="en-US" sz="2000" dirty="0"/>
              <a:t>）</a:t>
            </a:r>
            <a:endParaRPr lang="en-US" altLang="zh-CN" sz="2000" dirty="0"/>
          </a:p>
        </p:txBody>
      </p:sp>
      <p:sp>
        <p:nvSpPr>
          <p:cNvPr id="68" name="文本框 67"/>
          <p:cNvSpPr txBox="1"/>
          <p:nvPr/>
        </p:nvSpPr>
        <p:spPr>
          <a:xfrm>
            <a:off x="9598048" y="3018921"/>
            <a:ext cx="1637675" cy="707886"/>
          </a:xfrm>
          <a:prstGeom prst="rect">
            <a:avLst/>
          </a:prstGeom>
          <a:noFill/>
        </p:spPr>
        <p:txBody>
          <a:bodyPr wrap="square" rtlCol="0">
            <a:spAutoFit/>
          </a:bodyPr>
          <a:lstStyle/>
          <a:p>
            <a:pPr algn="ctr"/>
            <a:r>
              <a:rPr lang="zh-CN" altLang="en-US" sz="2000" dirty="0"/>
              <a:t>模拟量</a:t>
            </a:r>
            <a:endParaRPr lang="en-US" altLang="zh-CN" sz="2000" dirty="0"/>
          </a:p>
          <a:p>
            <a:pPr algn="ctr"/>
            <a:r>
              <a:rPr lang="zh-CN" altLang="en-US" sz="2000" dirty="0"/>
              <a:t>（</a:t>
            </a:r>
            <a:r>
              <a:rPr lang="en-US" altLang="zh-CN" sz="2000" dirty="0"/>
              <a:t>0~5V</a:t>
            </a:r>
            <a:r>
              <a:rPr lang="zh-CN" altLang="en-US" sz="2000" dirty="0"/>
              <a:t>）</a:t>
            </a:r>
            <a:endParaRPr lang="en-US" altLang="zh-CN" sz="2000" dirty="0"/>
          </a:p>
        </p:txBody>
      </p:sp>
      <p:cxnSp>
        <p:nvCxnSpPr>
          <p:cNvPr id="73" name="直接箭头连接符 72"/>
          <p:cNvCxnSpPr>
            <a:stCxn id="65" idx="0"/>
          </p:cNvCxnSpPr>
          <p:nvPr/>
        </p:nvCxnSpPr>
        <p:spPr>
          <a:xfrm flipH="1" flipV="1">
            <a:off x="2286000" y="2079119"/>
            <a:ext cx="248411" cy="9398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flipH="1" flipV="1">
            <a:off x="4383024" y="2675159"/>
            <a:ext cx="156627" cy="3437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flipV="1">
            <a:off x="8459791" y="2675158"/>
            <a:ext cx="120928" cy="3437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flipV="1">
            <a:off x="10164594" y="2079119"/>
            <a:ext cx="248411" cy="9398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ea typeface="等线" panose="02010600030101010101" pitchFamily="2" charset="-122"/>
              </a:rPr>
              <a:t>硬件电路</a:t>
            </a:r>
            <a:endParaRPr lang="zh-CN" altLang="en-US" sz="3200" dirty="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62562" y="292171"/>
            <a:ext cx="6462735" cy="3245989"/>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2562" y="3708400"/>
            <a:ext cx="6462735" cy="2857429"/>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964" y="1054517"/>
            <a:ext cx="3925863" cy="2653883"/>
          </a:xfrm>
          <a:prstGeom prst="rect">
            <a:avLst/>
          </a:prstGeom>
        </p:spPr>
      </p:pic>
      <p:pic>
        <p:nvPicPr>
          <p:cNvPr id="11" name="图片 10"/>
          <p:cNvPicPr>
            <a:picLocks noChangeAspect="1"/>
          </p:cNvPicPr>
          <p:nvPr/>
        </p:nvPicPr>
        <p:blipFill>
          <a:blip r:embed="rId4"/>
          <a:stretch>
            <a:fillRect/>
          </a:stretch>
        </p:blipFill>
        <p:spPr>
          <a:xfrm>
            <a:off x="613629" y="4288664"/>
            <a:ext cx="1799639" cy="1805194"/>
          </a:xfrm>
          <a:prstGeom prst="rect">
            <a:avLst/>
          </a:prstGeom>
        </p:spPr>
      </p:pic>
      <p:pic>
        <p:nvPicPr>
          <p:cNvPr id="12" name="图片 11"/>
          <p:cNvPicPr>
            <a:picLocks noChangeAspect="1"/>
          </p:cNvPicPr>
          <p:nvPr/>
        </p:nvPicPr>
        <p:blipFill rotWithShape="1">
          <a:blip r:embed="rId5"/>
          <a:srcRect r="23477"/>
          <a:stretch>
            <a:fillRect/>
          </a:stretch>
        </p:blipFill>
        <p:spPr>
          <a:xfrm>
            <a:off x="2766631" y="4241338"/>
            <a:ext cx="2342568" cy="1791551"/>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ea typeface="等线" panose="02010600030101010101" pitchFamily="2" charset="-122"/>
              </a:rPr>
              <a:t>运算放大器</a:t>
            </a:r>
            <a:endParaRPr lang="zh-CN" altLang="en-US" sz="3200" dirty="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运算放大器（简称“运放”）是具有很高放大倍数的放大电路单元。内部集成了差分放大器、电压放大器、功率放大器三级放大电路，是一个性能完备、功能强大的通用放大电路单元，由于其应用十分广泛，现已作为基本的电路元件出现在电路图中</a:t>
            </a:r>
            <a:endParaRPr lang="en-US" altLang="zh-CN" sz="2800" dirty="0"/>
          </a:p>
          <a:p>
            <a:pPr marL="457200" indent="-457200">
              <a:buFont typeface="Arial" panose="020B0604020202020204" pitchFamily="34" charset="0"/>
              <a:buChar char="•"/>
            </a:pPr>
            <a:r>
              <a:rPr lang="zh-CN" altLang="en-US" sz="2800" dirty="0"/>
              <a:t>运算放大器可构成的电路有：电压比较器、反相放大器、同相放大器、电压跟随器、加法器、积分器、微分器等</a:t>
            </a:r>
            <a:endParaRPr lang="en-US" altLang="zh-CN" sz="2800" dirty="0"/>
          </a:p>
          <a:p>
            <a:pPr marL="457200" indent="-457200">
              <a:buFont typeface="Arial" panose="020B0604020202020204" pitchFamily="34" charset="0"/>
              <a:buChar char="•"/>
            </a:pPr>
            <a:r>
              <a:rPr lang="zh-CN" altLang="en-US" sz="2800" dirty="0"/>
              <a:t>运算放大器电路的分析方法：虚短、虚断（负反馈条件下）</a:t>
            </a:r>
            <a:endParaRPr lang="en-US" altLang="zh-CN" sz="2800" dirty="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9457"/>
          <a:stretch>
            <a:fillRect/>
          </a:stretch>
        </p:blipFill>
        <p:spPr>
          <a:xfrm>
            <a:off x="7455983" y="4683521"/>
            <a:ext cx="2769842" cy="1758716"/>
          </a:xfrm>
          <a:prstGeom prst="rect">
            <a:avLst/>
          </a:prstGeom>
        </p:spPr>
      </p:pic>
      <p:pic>
        <p:nvPicPr>
          <p:cNvPr id="5" name="图片 4"/>
          <p:cNvPicPr>
            <a:picLocks noChangeAspect="1"/>
          </p:cNvPicPr>
          <p:nvPr/>
        </p:nvPicPr>
        <p:blipFill>
          <a:blip r:embed="rId2"/>
          <a:stretch>
            <a:fillRect/>
          </a:stretch>
        </p:blipFill>
        <p:spPr>
          <a:xfrm>
            <a:off x="1734356" y="4683521"/>
            <a:ext cx="4223685" cy="175871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ea typeface="等线" panose="02010600030101010101" pitchFamily="2" charset="-122"/>
              </a:rPr>
              <a:t>运放电路</a:t>
            </a:r>
            <a:endParaRPr lang="zh-CN" altLang="en-US" sz="3200" dirty="0">
              <a:latin typeface="等线" panose="02010600030101010101" pitchFamily="2" charset="-122"/>
              <a:ea typeface="等线" panose="02010600030101010101" pitchFamily="2" charset="-122"/>
            </a:endParaRPr>
          </a:p>
        </p:txBody>
      </p:sp>
      <mc:AlternateContent xmlns:mc="http://schemas.openxmlformats.org/markup-compatibility/2006">
        <mc:Choice xmlns:a14="http://schemas.microsoft.com/office/drawing/2010/main" Requires="a14">
          <p:sp>
            <p:nvSpPr>
              <p:cNvPr id="6" name="文本框 5"/>
              <p:cNvSpPr txBox="1"/>
              <p:nvPr/>
            </p:nvSpPr>
            <p:spPr>
              <a:xfrm>
                <a:off x="570964" y="1236373"/>
                <a:ext cx="5276044" cy="23297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电压比较器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𝑂𝑈𝑇</m:t>
                        </m:r>
                      </m:sub>
                    </m:sSub>
                    <m:r>
                      <a:rPr lang="en-US" altLang="zh-CN" sz="2800" i="1" smtClean="0">
                        <a:latin typeface="Cambria Math" panose="02040503050406030204" pitchFamily="18" charset="0"/>
                      </a:rPr>
                      <m:t>=</m:t>
                    </m:r>
                    <m:d>
                      <m:dPr>
                        <m:begChr m:val="{"/>
                        <m:endChr m:val=""/>
                        <m:ctrlPr>
                          <a:rPr lang="en-US" altLang="zh-CN" sz="2800" i="1" smtClean="0">
                            <a:latin typeface="Cambria Math" panose="02040503050406030204" pitchFamily="18" charset="0"/>
                          </a:rPr>
                        </m:ctrlPr>
                      </m:dPr>
                      <m:e>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𝑉𝐶𝐶</m:t>
                            </m:r>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𝐼𝑁</m:t>
                                </m:r>
                                <m:r>
                                  <a:rPr lang="en-US" altLang="zh-CN" sz="2800" b="0" i="1" smtClean="0">
                                    <a:latin typeface="Cambria Math" panose="02040503050406030204" pitchFamily="18" charset="0"/>
                                  </a:rPr>
                                  <m:t>+</m:t>
                                </m:r>
                              </m:sub>
                            </m:sSub>
                            <m:r>
                              <a:rPr lang="en-US" altLang="zh-CN" sz="2800" b="0" i="1" smtClean="0">
                                <a:latin typeface="Cambria Math" panose="02040503050406030204" pitchFamily="18" charset="0"/>
                              </a:rPr>
                              <m:t>&gt;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𝐼𝑁</m:t>
                                </m:r>
                                <m:r>
                                  <a:rPr lang="en-US" altLang="zh-CN" sz="2800" b="0" i="1" smtClean="0">
                                    <a:latin typeface="Cambria Math" panose="02040503050406030204" pitchFamily="18" charset="0"/>
                                  </a:rPr>
                                  <m:t>−</m:t>
                                </m:r>
                              </m:sub>
                            </m:sSub>
                            <m:r>
                              <a:rPr lang="en-US" altLang="zh-CN" sz="2800" b="0" i="1" smtClean="0">
                                <a:latin typeface="Cambria Math" panose="02040503050406030204" pitchFamily="18" charset="0"/>
                              </a:rPr>
                              <m:t>)</m:t>
                            </m:r>
                          </m:e>
                          <m:e>
                            <m:r>
                              <a:rPr lang="en-US" altLang="zh-CN" sz="2800" b="0" i="1" smtClean="0">
                                <a:latin typeface="Cambria Math" panose="02040503050406030204" pitchFamily="18" charset="0"/>
                              </a:rPr>
                              <m:t> </m:t>
                            </m:r>
                          </m:e>
                          <m:e>
                            <m:r>
                              <a:rPr lang="en-US" altLang="zh-CN" sz="2800" i="1">
                                <a:latin typeface="Cambria Math" panose="02040503050406030204" pitchFamily="18" charset="0"/>
                              </a:rPr>
                              <m:t>𝐺𝑁𝐷</m:t>
                            </m:r>
                            <m:r>
                              <a:rPr lang="en-US" altLang="zh-CN" sz="2800" b="0" i="1" smtClean="0">
                                <a:latin typeface="Cambria Math" panose="02040503050406030204" pitchFamily="18" charset="0"/>
                              </a:rPr>
                              <m:t> </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𝐼𝑁</m:t>
                                </m:r>
                                <m:r>
                                  <a:rPr lang="en-US" altLang="zh-CN" sz="2800" i="1">
                                    <a:latin typeface="Cambria Math" panose="02040503050406030204" pitchFamily="18" charset="0"/>
                                  </a:rPr>
                                  <m:t>+</m:t>
                                </m:r>
                              </m:sub>
                            </m:sSub>
                            <m:r>
                              <a:rPr lang="en-US" altLang="zh-CN" sz="2800" b="0" i="1" smtClean="0">
                                <a:latin typeface="Cambria Math" panose="02040503050406030204" pitchFamily="18" charset="0"/>
                              </a:rPr>
                              <m:t>&lt;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𝐼𝑁</m:t>
                                </m:r>
                                <m:r>
                                  <a:rPr lang="en-US" altLang="zh-CN" sz="2800" i="1">
                                    <a:latin typeface="Cambria Math" panose="02040503050406030204" pitchFamily="18" charset="0"/>
                                  </a:rPr>
                                  <m:t>−</m:t>
                                </m:r>
                              </m:sub>
                            </m:sSub>
                            <m:r>
                              <a:rPr lang="en-US" altLang="zh-CN" sz="2800" i="1">
                                <a:latin typeface="Cambria Math" panose="02040503050406030204" pitchFamily="18" charset="0"/>
                              </a:rPr>
                              <m:t>)</m:t>
                            </m:r>
                          </m:e>
                        </m:eqArr>
                      </m:e>
                    </m:d>
                  </m:oMath>
                </a14:m>
                <a:endParaRPr lang="en-US" altLang="zh-CN" sz="2800" dirty="0"/>
              </a:p>
            </p:txBody>
          </p:sp>
        </mc:Choice>
        <mc:Fallback>
          <p:sp>
            <p:nvSpPr>
              <p:cNvPr id="6" name="文本框 5"/>
              <p:cNvSpPr txBox="1">
                <a:spLocks noRot="1" noChangeAspect="1" noMove="1" noResize="1" noEditPoints="1" noAdjustHandles="1" noChangeArrowheads="1" noChangeShapeType="1" noTextEdit="1"/>
              </p:cNvSpPr>
              <p:nvPr/>
            </p:nvSpPr>
            <p:spPr>
              <a:xfrm>
                <a:off x="570964" y="1236373"/>
                <a:ext cx="5276044" cy="2329740"/>
              </a:xfrm>
              <a:prstGeom prst="rect">
                <a:avLst/>
              </a:prstGeom>
              <a:blipFill rotWithShape="1">
                <a:blip r:embed="rId1"/>
                <a:stretch>
                  <a:fillRect l="-2" t="-1" r="11" b="25"/>
                </a:stretch>
              </a:blipFill>
            </p:spPr>
            <p:txBody>
              <a:bodyPr/>
              <a:lstStyle/>
              <a:p>
                <a:r>
                  <a:rPr lang="zh-CN" altLang="en-US">
                    <a:noFill/>
                  </a:rPr>
                  <a:t> </a:t>
                </a:r>
              </a:p>
            </p:txBody>
          </p:sp>
        </mc:Fallback>
      </mc:AlternateContent>
      <p:pic>
        <p:nvPicPr>
          <p:cNvPr id="2" name="图片 1"/>
          <p:cNvPicPr>
            <a:picLocks noChangeAspect="1"/>
          </p:cNvPicPr>
          <p:nvPr/>
        </p:nvPicPr>
        <p:blipFill>
          <a:blip r:embed="rId2"/>
          <a:stretch>
            <a:fillRect/>
          </a:stretch>
        </p:blipFill>
        <p:spPr>
          <a:xfrm>
            <a:off x="1115098" y="4055511"/>
            <a:ext cx="3247619" cy="2457143"/>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6344994" y="1236373"/>
                <a:ext cx="5276044" cy="160152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反向放大器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𝑂𝑈𝑇</m:t>
                        </m:r>
                      </m:sub>
                    </m:sSub>
                    <m:r>
                      <a:rPr lang="en-US" altLang="zh-CN" sz="2800" i="1" smtClean="0">
                        <a:latin typeface="Cambria Math" panose="02040503050406030204" pitchFamily="18" charset="0"/>
                      </a:rPr>
                      <m:t>=</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𝑅</m:t>
                        </m:r>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𝑅</m:t>
                        </m:r>
                        <m:r>
                          <a:rPr lang="en-US" altLang="zh-CN" sz="2800" b="0" i="1" smtClean="0">
                            <a:latin typeface="Cambria Math" panose="02040503050406030204" pitchFamily="18" charset="0"/>
                          </a:rPr>
                          <m:t>1</m:t>
                        </m:r>
                      </m:den>
                    </m:f>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𝑉</m:t>
                        </m:r>
                      </m:e>
                      <m:sub>
                        <m:r>
                          <a:rPr lang="en-US" altLang="zh-CN" sz="2800" b="0" i="1" smtClean="0">
                            <a:latin typeface="Cambria Math" panose="02040503050406030204" pitchFamily="18" charset="0"/>
                            <a:ea typeface="Cambria Math" panose="02040503050406030204" pitchFamily="18" charset="0"/>
                          </a:rPr>
                          <m:t>𝐼𝑁</m:t>
                        </m:r>
                      </m:sub>
                    </m:sSub>
                  </m:oMath>
                </a14:m>
                <a:endParaRPr lang="en-US" altLang="zh-CN" sz="2800" dirty="0"/>
              </a:p>
            </p:txBody>
          </p:sp>
        </mc:Choice>
        <mc:Fallback>
          <p:sp>
            <p:nvSpPr>
              <p:cNvPr id="5" name="文本框 4"/>
              <p:cNvSpPr txBox="1">
                <a:spLocks noRot="1" noChangeAspect="1" noMove="1" noResize="1" noEditPoints="1" noAdjustHandles="1" noChangeArrowheads="1" noChangeShapeType="1" noTextEdit="1"/>
              </p:cNvSpPr>
              <p:nvPr/>
            </p:nvSpPr>
            <p:spPr>
              <a:xfrm>
                <a:off x="6344994" y="1236373"/>
                <a:ext cx="5276044" cy="1601529"/>
              </a:xfrm>
              <a:prstGeom prst="rect">
                <a:avLst/>
              </a:prstGeom>
              <a:blipFill rotWithShape="1">
                <a:blip r:embed="rId3"/>
                <a:stretch>
                  <a:fillRect l="-1" t="-2" r="10" b="5"/>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6096000" y="4050434"/>
            <a:ext cx="4426039" cy="2463026"/>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rPr>
              <a:t>运放电路</a:t>
            </a:r>
            <a:endParaRPr lang="zh-CN" altLang="en-US" sz="3200" dirty="0">
              <a:latin typeface="等线" panose="02010600030101010101" pitchFamily="2" charset="-122"/>
            </a:endParaRPr>
          </a:p>
        </p:txBody>
      </p:sp>
      <mc:AlternateContent xmlns:mc="http://schemas.openxmlformats.org/markup-compatibility/2006">
        <mc:Choice xmlns:a14="http://schemas.microsoft.com/office/drawing/2010/main" Requires="a14">
          <p:sp>
            <p:nvSpPr>
              <p:cNvPr id="6" name="文本框 5"/>
              <p:cNvSpPr txBox="1"/>
              <p:nvPr/>
            </p:nvSpPr>
            <p:spPr>
              <a:xfrm>
                <a:off x="570963" y="1236373"/>
                <a:ext cx="4951099" cy="156363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同向放大器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𝑂𝑈𝑇</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𝑅</m:t>
                        </m:r>
                        <m:r>
                          <a:rPr lang="en-US" altLang="zh-CN" sz="2800" i="1">
                            <a:latin typeface="Cambria Math" panose="02040503050406030204" pitchFamily="18" charset="0"/>
                          </a:rPr>
                          <m:t>2</m:t>
                        </m:r>
                      </m:num>
                      <m:den>
                        <m:r>
                          <a:rPr lang="en-US" altLang="zh-CN" sz="2800" i="1">
                            <a:latin typeface="Cambria Math" panose="02040503050406030204" pitchFamily="18" charset="0"/>
                          </a:rPr>
                          <m:t>𝑅</m:t>
                        </m:r>
                        <m:r>
                          <a:rPr lang="en-US" altLang="zh-CN" sz="2800" i="1">
                            <a:latin typeface="Cambria Math" panose="02040503050406030204" pitchFamily="18" charset="0"/>
                          </a:rPr>
                          <m:t>1</m:t>
                        </m:r>
                      </m:den>
                    </m:f>
                    <m:r>
                      <a:rPr lang="en-US" altLang="zh-CN" sz="2800" b="0" i="1" smtClean="0">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𝑉</m:t>
                        </m:r>
                      </m:e>
                      <m:sub>
                        <m:r>
                          <a:rPr lang="en-US" altLang="zh-CN" sz="2800" i="1">
                            <a:latin typeface="Cambria Math" panose="02040503050406030204" pitchFamily="18" charset="0"/>
                            <a:ea typeface="Cambria Math" panose="02040503050406030204" pitchFamily="18" charset="0"/>
                          </a:rPr>
                          <m:t>𝐼𝑁</m:t>
                        </m:r>
                      </m:sub>
                    </m:sSub>
                  </m:oMath>
                </a14:m>
                <a:endParaRPr lang="en-US" altLang="zh-CN" sz="2800" dirty="0"/>
              </a:p>
            </p:txBody>
          </p:sp>
        </mc:Choice>
        <mc:Fallback>
          <p:sp>
            <p:nvSpPr>
              <p:cNvPr id="6" name="文本框 5"/>
              <p:cNvSpPr txBox="1">
                <a:spLocks noRot="1" noChangeAspect="1" noMove="1" noResize="1" noEditPoints="1" noAdjustHandles="1" noChangeArrowheads="1" noChangeShapeType="1" noTextEdit="1"/>
              </p:cNvSpPr>
              <p:nvPr/>
            </p:nvSpPr>
            <p:spPr>
              <a:xfrm>
                <a:off x="570963" y="1236373"/>
                <a:ext cx="4951099" cy="1563633"/>
              </a:xfrm>
              <a:prstGeom prst="rect">
                <a:avLst/>
              </a:prstGeom>
              <a:blipFill rotWithShape="1">
                <a:blip r:embed="rId1"/>
                <a:stretch>
                  <a:fillRect l="-2" t="-2" r="2" b="19"/>
                </a:stretch>
              </a:blipFill>
            </p:spPr>
            <p:txBody>
              <a:bodyPr/>
              <a:lstStyle/>
              <a:p>
                <a:r>
                  <a:rPr lang="zh-CN" altLang="en-US">
                    <a:noFill/>
                  </a:rPr>
                  <a:t> </a:t>
                </a:r>
              </a:p>
            </p:txBody>
          </p:sp>
        </mc:Fallback>
      </mc:AlternateContent>
      <p:pic>
        <p:nvPicPr>
          <p:cNvPr id="2" name="图片 1"/>
          <p:cNvPicPr>
            <a:picLocks noChangeAspect="1"/>
          </p:cNvPicPr>
          <p:nvPr/>
        </p:nvPicPr>
        <p:blipFill>
          <a:blip r:embed="rId2"/>
          <a:stretch>
            <a:fillRect/>
          </a:stretch>
        </p:blipFill>
        <p:spPr>
          <a:xfrm>
            <a:off x="570963" y="3708579"/>
            <a:ext cx="4647619" cy="2419048"/>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6344994" y="1236373"/>
                <a:ext cx="5276044"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电压跟随器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𝑂𝑈𝑇</m:t>
                        </m:r>
                      </m:sub>
                    </m:sSub>
                    <m:r>
                      <a:rPr lang="en-US" altLang="zh-CN" sz="2800" i="1" smtClean="0">
                        <a:latin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𝑉</m:t>
                        </m:r>
                      </m:e>
                      <m:sub>
                        <m:r>
                          <a:rPr lang="en-US" altLang="zh-CN" sz="2800" b="0" i="1" smtClean="0">
                            <a:latin typeface="Cambria Math" panose="02040503050406030204" pitchFamily="18" charset="0"/>
                            <a:ea typeface="Cambria Math" panose="02040503050406030204" pitchFamily="18" charset="0"/>
                          </a:rPr>
                          <m:t>𝐼𝑁</m:t>
                        </m:r>
                      </m:sub>
                    </m:sSub>
                  </m:oMath>
                </a14:m>
                <a:endParaRPr lang="en-US" altLang="zh-CN" sz="2800" dirty="0"/>
              </a:p>
            </p:txBody>
          </p:sp>
        </mc:Choice>
        <mc:Fallback>
          <p:sp>
            <p:nvSpPr>
              <p:cNvPr id="7" name="文本框 6"/>
              <p:cNvSpPr txBox="1">
                <a:spLocks noRot="1" noChangeAspect="1" noMove="1" noResize="1" noEditPoints="1" noAdjustHandles="1" noChangeArrowheads="1" noChangeShapeType="1" noTextEdit="1"/>
              </p:cNvSpPr>
              <p:nvPr/>
            </p:nvSpPr>
            <p:spPr>
              <a:xfrm>
                <a:off x="6344994" y="1236373"/>
                <a:ext cx="5276044" cy="1384995"/>
              </a:xfrm>
              <a:prstGeom prst="rect">
                <a:avLst/>
              </a:prstGeom>
              <a:blipFill rotWithShape="1">
                <a:blip r:embed="rId3"/>
                <a:stretch>
                  <a:fillRect l="-1" t="-2" r="10" b="6"/>
                </a:stretch>
              </a:blipFill>
            </p:spPr>
            <p:txBody>
              <a:bodyPr/>
              <a:lstStyle/>
              <a:p>
                <a:r>
                  <a:rPr lang="zh-CN" altLang="en-US">
                    <a:noFill/>
                  </a:rPr>
                  <a:t> </a:t>
                </a:r>
              </a:p>
            </p:txBody>
          </p:sp>
        </mc:Fallback>
      </mc:AlternateContent>
      <p:pic>
        <p:nvPicPr>
          <p:cNvPr id="8" name="图片 7"/>
          <p:cNvPicPr>
            <a:picLocks noChangeAspect="1"/>
          </p:cNvPicPr>
          <p:nvPr/>
        </p:nvPicPr>
        <p:blipFill>
          <a:blip r:embed="rId4"/>
          <a:stretch>
            <a:fillRect/>
          </a:stretch>
        </p:blipFill>
        <p:spPr>
          <a:xfrm>
            <a:off x="6589845" y="3708580"/>
            <a:ext cx="3557425" cy="2419048"/>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DA</a:t>
            </a:r>
            <a:r>
              <a:rPr lang="zh-CN" altLang="en-US" sz="3200" dirty="0">
                <a:latin typeface="等线" panose="02010600030101010101" pitchFamily="2" charset="-122"/>
                <a:ea typeface="等线" panose="02010600030101010101" pitchFamily="2" charset="-122"/>
              </a:rPr>
              <a:t>原理</a:t>
            </a:r>
            <a:endParaRPr lang="zh-CN" altLang="en-US" sz="3200" dirty="0">
              <a:latin typeface="等线" panose="02010600030101010101" pitchFamily="2" charset="-122"/>
              <a:ea typeface="等线" panose="02010600030101010101" pitchFamily="2" charset="-122"/>
            </a:endParaRPr>
          </a:p>
        </p:txBody>
      </p:sp>
      <mc:AlternateContent xmlns:mc="http://schemas.openxmlformats.org/markup-compatibility/2006">
        <mc:Choice xmlns:a14="http://schemas.microsoft.com/office/drawing/2010/main" Requires="a14">
          <p:sp>
            <p:nvSpPr>
              <p:cNvPr id="6" name="文本框 5"/>
              <p:cNvSpPr txBox="1"/>
              <p:nvPr/>
            </p:nvSpPr>
            <p:spPr>
              <a:xfrm>
                <a:off x="570963" y="5242750"/>
                <a:ext cx="11050073" cy="1374351"/>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0" dirty="0"/>
                  <a:t>输出电压    </a:t>
                </a:r>
                <a14:m>
                  <m:oMath xmlns:m="http://schemas.openxmlformats.org/officeDocument/2006/math">
                    <m:r>
                      <a:rPr lang="en-US" altLang="zh-CN" sz="2800" b="0" i="0"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𝑂</m:t>
                        </m:r>
                      </m:sub>
                    </m:sSub>
                    <m:r>
                      <a:rPr lang="en-US" altLang="zh-CN" sz="2800" i="1" smtClean="0">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r>
                          <a:rPr lang="en-US" altLang="zh-CN" sz="2800" b="0" i="1" smtClean="0">
                            <a:latin typeface="Cambria Math" panose="02040503050406030204" pitchFamily="18" charset="0"/>
                          </a:rPr>
                          <m:t>7</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r>
                          <a:rPr lang="en-US" altLang="zh-CN" sz="2800" b="0" i="1" smtClean="0">
                            <a:latin typeface="Cambria Math" panose="02040503050406030204" pitchFamily="18" charset="0"/>
                          </a:rPr>
                          <m:t>0</m:t>
                        </m:r>
                        <m:r>
                          <a:rPr lang="en-US" altLang="zh-CN" sz="2800" b="0" i="1" smtClean="0">
                            <a:latin typeface="Cambria Math" panose="02040503050406030204" pitchFamily="18" charset="0"/>
                          </a:rPr>
                          <m:t>)</m:t>
                        </m:r>
                      </m:num>
                      <m:den>
                        <m:r>
                          <a:rPr lang="en-US" altLang="zh-CN" sz="2800" b="0" i="1" smtClean="0">
                            <a:latin typeface="Cambria Math" panose="02040503050406030204" pitchFamily="18" charset="0"/>
                          </a:rPr>
                          <m:t>256</m:t>
                        </m:r>
                      </m:den>
                    </m:f>
                    <m:r>
                      <a:rPr lang="en-US" altLang="zh-CN" sz="2800" i="1">
                        <a:latin typeface="Cambria Math" panose="02040503050406030204" pitchFamily="18" charset="0"/>
                        <a:ea typeface="Cambria Math" panose="02040503050406030204" pitchFamily="18" charset="0"/>
                      </a:rPr>
                      <m:t>×</m:t>
                    </m:r>
                    <m:f>
                      <m:fPr>
                        <m:ctrlPr>
                          <a:rPr lang="en-US" altLang="zh-CN" sz="2800" i="1" smtClean="0">
                            <a:latin typeface="Cambria Math" panose="02040503050406030204" pitchFamily="18" charset="0"/>
                            <a:ea typeface="Cambria Math" panose="02040503050406030204" pitchFamily="18" charset="0"/>
                          </a:rPr>
                        </m:ctrlPr>
                      </m:fPr>
                      <m:num>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𝑉</m:t>
                            </m:r>
                          </m:e>
                          <m:sub>
                            <m:r>
                              <a:rPr lang="en-US" altLang="zh-CN" sz="2800" b="0" i="1" smtClean="0">
                                <a:latin typeface="Cambria Math" panose="02040503050406030204" pitchFamily="18" charset="0"/>
                                <a:ea typeface="Cambria Math" panose="02040503050406030204" pitchFamily="18" charset="0"/>
                              </a:rPr>
                              <m:t>𝑅𝐸𝐹</m:t>
                            </m:r>
                          </m:sub>
                        </m:sSub>
                        <m:r>
                          <a:rPr lang="en-US" altLang="zh-CN" sz="2800" i="1" smtClean="0">
                            <a:latin typeface="Cambria Math" panose="02040503050406030204" pitchFamily="18" charset="0"/>
                            <a:ea typeface="Cambria Math" panose="02040503050406030204" pitchFamily="18" charset="0"/>
                          </a:rPr>
                          <m:t>×</m:t>
                        </m:r>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𝑅</m:t>
                            </m:r>
                          </m:e>
                          <m:sub>
                            <m:r>
                              <a:rPr lang="en-US" altLang="zh-CN" sz="2800" b="0" i="1" smtClean="0">
                                <a:latin typeface="Cambria Math" panose="02040503050406030204" pitchFamily="18" charset="0"/>
                                <a:ea typeface="Cambria Math" panose="02040503050406030204" pitchFamily="18" charset="0"/>
                              </a:rPr>
                              <m:t>𝑓𝑏</m:t>
                            </m:r>
                          </m:sub>
                        </m:sSub>
                      </m:num>
                      <m:den>
                        <m:r>
                          <a:rPr lang="en-US" altLang="zh-CN" sz="2800" b="0" i="1" smtClean="0">
                            <a:latin typeface="Cambria Math" panose="02040503050406030204" pitchFamily="18" charset="0"/>
                            <a:ea typeface="Cambria Math" panose="02040503050406030204" pitchFamily="18" charset="0"/>
                          </a:rPr>
                          <m:t>𝑅</m:t>
                        </m:r>
                      </m:den>
                    </m:f>
                  </m:oMath>
                </a14:m>
                <a:r>
                  <a:rPr lang="en-US" altLang="zh-CN" sz="2800" dirty="0"/>
                  <a:t> </a:t>
                </a:r>
                <a:endParaRPr lang="en-US" altLang="zh-CN" sz="2800" dirty="0"/>
              </a:p>
              <a:p>
                <a:pPr marL="457200" indent="-457200">
                  <a:buFont typeface="Arial" panose="020B0604020202020204" pitchFamily="34" charset="0"/>
                  <a:buChar char="•"/>
                </a:pPr>
                <a:r>
                  <a:rPr lang="zh-CN" altLang="en-US" sz="2800" dirty="0"/>
                  <a:t>当</a:t>
                </a:r>
                <a:r>
                  <a:rPr lang="en-US" altLang="zh-CN" sz="2800" dirty="0"/>
                  <a:t>R</a:t>
                </a:r>
                <a:r>
                  <a:rPr lang="en-US" altLang="zh-CN" sz="2800" baseline="-25000" dirty="0"/>
                  <a:t>fb</a:t>
                </a:r>
                <a:r>
                  <a:rPr lang="en-US" altLang="zh-CN" sz="2800" dirty="0"/>
                  <a:t>=R</a:t>
                </a:r>
                <a:r>
                  <a:rPr lang="zh-CN" altLang="en-US" sz="2800" dirty="0"/>
                  <a:t>时，</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𝑂</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m:t>
                        </m:r>
                        <m:r>
                          <a:rPr lang="en-US" altLang="zh-CN" sz="2800" i="1">
                            <a:latin typeface="Cambria Math" panose="02040503050406030204" pitchFamily="18" charset="0"/>
                          </a:rPr>
                          <m:t>𝐷</m:t>
                        </m:r>
                        <m:r>
                          <a:rPr lang="en-US" altLang="zh-CN" sz="2800" i="1">
                            <a:latin typeface="Cambria Math" panose="02040503050406030204" pitchFamily="18" charset="0"/>
                          </a:rPr>
                          <m:t>7</m:t>
                        </m:r>
                        <m:r>
                          <a:rPr lang="en-US" altLang="zh-CN" sz="2800" i="1">
                            <a:latin typeface="Cambria Math" panose="02040503050406030204" pitchFamily="18" charset="0"/>
                          </a:rPr>
                          <m:t>~</m:t>
                        </m:r>
                        <m:r>
                          <a:rPr lang="en-US" altLang="zh-CN" sz="2800" i="1">
                            <a:latin typeface="Cambria Math" panose="02040503050406030204" pitchFamily="18" charset="0"/>
                          </a:rPr>
                          <m:t>𝐷</m:t>
                        </m:r>
                        <m:r>
                          <a:rPr lang="en-US" altLang="zh-CN" sz="2800" i="1">
                            <a:latin typeface="Cambria Math" panose="02040503050406030204" pitchFamily="18" charset="0"/>
                          </a:rPr>
                          <m:t>0</m:t>
                        </m:r>
                        <m:r>
                          <a:rPr lang="en-US" altLang="zh-CN" sz="2800" i="1">
                            <a:latin typeface="Cambria Math" panose="02040503050406030204" pitchFamily="18" charset="0"/>
                          </a:rPr>
                          <m:t>)</m:t>
                        </m:r>
                      </m:num>
                      <m:den>
                        <m:r>
                          <a:rPr lang="en-US" altLang="zh-CN" sz="2800" i="1">
                            <a:latin typeface="Cambria Math" panose="02040503050406030204" pitchFamily="18" charset="0"/>
                          </a:rPr>
                          <m:t>256</m:t>
                        </m:r>
                      </m:den>
                    </m:f>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𝑉</m:t>
                        </m:r>
                      </m:e>
                      <m:sub>
                        <m:r>
                          <a:rPr lang="en-US" altLang="zh-CN" sz="2800" i="1">
                            <a:latin typeface="Cambria Math" panose="02040503050406030204" pitchFamily="18" charset="0"/>
                            <a:ea typeface="Cambria Math" panose="02040503050406030204" pitchFamily="18" charset="0"/>
                          </a:rPr>
                          <m:t>𝑅𝐸𝐹</m:t>
                        </m:r>
                      </m:sub>
                    </m:sSub>
                  </m:oMath>
                </a14:m>
                <a:endParaRPr lang="en-US" altLang="zh-CN" sz="2800" dirty="0"/>
              </a:p>
            </p:txBody>
          </p:sp>
        </mc:Choice>
        <mc:Fallback>
          <p:sp>
            <p:nvSpPr>
              <p:cNvPr id="6" name="文本框 5"/>
              <p:cNvSpPr txBox="1">
                <a:spLocks noRot="1" noChangeAspect="1" noMove="1" noResize="1" noEditPoints="1" noAdjustHandles="1" noChangeArrowheads="1" noChangeShapeType="1" noTextEdit="1"/>
              </p:cNvSpPr>
              <p:nvPr/>
            </p:nvSpPr>
            <p:spPr>
              <a:xfrm>
                <a:off x="570963" y="5242750"/>
                <a:ext cx="11050073" cy="1374351"/>
              </a:xfrm>
              <a:prstGeom prst="rect">
                <a:avLst/>
              </a:prstGeom>
              <a:blipFill rotWithShape="1">
                <a:blip r:embed="rId1"/>
                <a:stretch>
                  <a:fillRect l="-1" t="-14" r="5" b="29"/>
                </a:stretch>
              </a:blipFill>
            </p:spPr>
            <p:txBody>
              <a:bodyPr/>
              <a:lstStyle/>
              <a:p>
                <a:r>
                  <a:rPr lang="zh-CN" altLang="en-US">
                    <a:noFill/>
                  </a:rPr>
                  <a:t> </a:t>
                </a:r>
              </a:p>
            </p:txBody>
          </p:sp>
        </mc:Fallback>
      </mc:AlternateContent>
      <p:pic>
        <p:nvPicPr>
          <p:cNvPr id="2" name="图片 1"/>
          <p:cNvPicPr>
            <a:picLocks noChangeAspect="1"/>
          </p:cNvPicPr>
          <p:nvPr/>
        </p:nvPicPr>
        <p:blipFill>
          <a:blip r:embed="rId2"/>
          <a:stretch>
            <a:fillRect/>
          </a:stretch>
        </p:blipFill>
        <p:spPr>
          <a:xfrm>
            <a:off x="1543613" y="1689025"/>
            <a:ext cx="9104772" cy="3479949"/>
          </a:xfrm>
          <a:prstGeom prst="rect">
            <a:avLst/>
          </a:prstGeom>
        </p:spPr>
      </p:pic>
      <p:sp>
        <p:nvSpPr>
          <p:cNvPr id="8" name="文本框 7"/>
          <p:cNvSpPr txBox="1"/>
          <p:nvPr/>
        </p:nvSpPr>
        <p:spPr>
          <a:xfrm>
            <a:off x="570963" y="1158099"/>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T型电阻网络DA转换器：</a:t>
            </a:r>
            <a:endParaRPr lang="zh-CN" altLang="en-US" sz="28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DA</a:t>
            </a:r>
            <a:r>
              <a:rPr lang="zh-CN" altLang="en-US" sz="3200" dirty="0">
                <a:latin typeface="等线" panose="02010600030101010101" pitchFamily="2" charset="-122"/>
                <a:ea typeface="等线" panose="02010600030101010101" pitchFamily="2" charset="-122"/>
              </a:rPr>
              <a:t>原理</a:t>
            </a:r>
            <a:endParaRPr lang="zh-CN" altLang="en-US" sz="3200" dirty="0">
              <a:latin typeface="等线" panose="02010600030101010101" pitchFamily="2" charset="-122"/>
              <a:ea typeface="等线" panose="02010600030101010101" pitchFamily="2" charset="-122"/>
            </a:endParaRPr>
          </a:p>
        </p:txBody>
      </p:sp>
      <p:sp>
        <p:nvSpPr>
          <p:cNvPr id="5" name="文本框 4"/>
          <p:cNvSpPr txBox="1"/>
          <p:nvPr/>
        </p:nvSpPr>
        <p:spPr>
          <a:xfrm>
            <a:off x="570963" y="1158099"/>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PWM</a:t>
            </a:r>
            <a:r>
              <a:rPr lang="zh-CN" altLang="en-US" sz="2800" dirty="0"/>
              <a:t>型DA转换器：</a:t>
            </a:r>
            <a:endParaRPr lang="zh-CN" altLang="en-US" sz="2800" dirty="0"/>
          </a:p>
        </p:txBody>
      </p:sp>
      <mc:AlternateContent xmlns:mc="http://schemas.openxmlformats.org/markup-compatibility/2006">
        <mc:Choice xmlns:a14="http://schemas.microsoft.com/office/drawing/2010/main" Requires="a14">
          <p:sp>
            <p:nvSpPr>
              <p:cNvPr id="12" name="文本框 11"/>
              <p:cNvSpPr txBox="1"/>
              <p:nvPr/>
            </p:nvSpPr>
            <p:spPr>
              <a:xfrm>
                <a:off x="570963" y="5778176"/>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输出电压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𝑂</m:t>
                        </m:r>
                      </m:sub>
                    </m:sSub>
                    <m:r>
                      <a:rPr lang="en-US" altLang="zh-CN" sz="2800" i="1">
                        <a:latin typeface="Cambria Math" panose="02040503050406030204" pitchFamily="18" charset="0"/>
                      </a:rPr>
                      <m:t>=(</m:t>
                    </m:r>
                    <m:r>
                      <m:rPr>
                        <m:sty m:val="p"/>
                      </m:rPr>
                      <a:rPr lang="en-US" altLang="zh-CN" sz="2800" i="1">
                        <a:latin typeface="Cambria Math" panose="02040503050406030204" pitchFamily="18" charset="0"/>
                      </a:rPr>
                      <m:t>PWM</m:t>
                    </m:r>
                    <m:r>
                      <a:rPr lang="zh-CN" altLang="en-US" sz="2800" i="1">
                        <a:latin typeface="Cambria Math" panose="02040503050406030204" pitchFamily="18" charset="0"/>
                      </a:rPr>
                      <m:t>占空比</m:t>
                    </m:r>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𝑉</m:t>
                        </m:r>
                      </m:e>
                      <m:sub>
                        <m:r>
                          <a:rPr lang="en-US" altLang="zh-CN" sz="2800" i="1">
                            <a:latin typeface="Cambria Math" panose="02040503050406030204" pitchFamily="18" charset="0"/>
                            <a:ea typeface="Cambria Math" panose="02040503050406030204" pitchFamily="18" charset="0"/>
                          </a:rPr>
                          <m:t>𝐻</m:t>
                        </m:r>
                      </m:sub>
                    </m:sSub>
                  </m:oMath>
                </a14:m>
                <a:endParaRPr lang="en-US" altLang="zh-CN" sz="2800" dirty="0"/>
              </a:p>
            </p:txBody>
          </p:sp>
        </mc:Choice>
        <mc:Fallback>
          <p:sp>
            <p:nvSpPr>
              <p:cNvPr id="12" name="文本框 11"/>
              <p:cNvSpPr txBox="1">
                <a:spLocks noRot="1" noChangeAspect="1" noMove="1" noResize="1" noEditPoints="1" noAdjustHandles="1" noChangeArrowheads="1" noChangeShapeType="1" noTextEdit="1"/>
              </p:cNvSpPr>
              <p:nvPr/>
            </p:nvSpPr>
            <p:spPr>
              <a:xfrm>
                <a:off x="570963" y="5778176"/>
                <a:ext cx="11050073" cy="523220"/>
              </a:xfrm>
              <a:prstGeom prst="rect">
                <a:avLst/>
              </a:prstGeom>
              <a:blipFill rotWithShape="1">
                <a:blip r:embed="rId1"/>
                <a:stretch>
                  <a:fillRect l="-1" t="-59" r="5" b="56"/>
                </a:stretch>
              </a:blipFill>
            </p:spPr>
            <p:txBody>
              <a:bodyPr/>
              <a:lstStyle/>
              <a:p>
                <a:r>
                  <a:rPr lang="zh-CN" altLang="en-US">
                    <a:noFill/>
                  </a:rPr>
                  <a:t> </a:t>
                </a:r>
              </a:p>
            </p:txBody>
          </p:sp>
        </mc:Fallback>
      </mc:AlternateContent>
      <p:pic>
        <p:nvPicPr>
          <p:cNvPr id="13" name="图片 12"/>
          <p:cNvPicPr>
            <a:picLocks noChangeAspect="1"/>
          </p:cNvPicPr>
          <p:nvPr/>
        </p:nvPicPr>
        <p:blipFill>
          <a:blip r:embed="rId2"/>
          <a:stretch>
            <a:fillRect/>
          </a:stretch>
        </p:blipFill>
        <p:spPr>
          <a:xfrm>
            <a:off x="2848380" y="2058319"/>
            <a:ext cx="6495238" cy="3342857"/>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AD</a:t>
            </a:r>
            <a:r>
              <a:rPr lang="zh-CN" altLang="en-US" sz="3200" dirty="0">
                <a:latin typeface="等线" panose="02010600030101010101" pitchFamily="2" charset="-122"/>
                <a:ea typeface="等线" panose="02010600030101010101" pitchFamily="2" charset="-122"/>
              </a:rPr>
              <a:t>原理</a:t>
            </a:r>
            <a:endParaRPr lang="zh-CN" altLang="en-US" sz="3200" dirty="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10721" b="3960"/>
          <a:stretch>
            <a:fillRect/>
          </a:stretch>
        </p:blipFill>
        <p:spPr>
          <a:xfrm>
            <a:off x="3216318" y="1887077"/>
            <a:ext cx="5759362" cy="3685341"/>
          </a:xfrm>
          <a:prstGeom prst="rect">
            <a:avLst/>
          </a:prstGeom>
        </p:spPr>
      </p:pic>
      <p:sp>
        <p:nvSpPr>
          <p:cNvPr id="7" name="文本框 6"/>
          <p:cNvSpPr txBox="1"/>
          <p:nvPr/>
        </p:nvSpPr>
        <p:spPr>
          <a:xfrm>
            <a:off x="570963" y="1158099"/>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逐次逼近型</a:t>
            </a:r>
            <a:r>
              <a:rPr lang="en-US" altLang="zh-CN" sz="2800" dirty="0"/>
              <a:t>AD</a:t>
            </a:r>
            <a:r>
              <a:rPr lang="zh-CN" altLang="en-US" sz="2800" dirty="0"/>
              <a:t>转换器：</a:t>
            </a:r>
            <a:endParaRPr lang="en-US" altLang="zh-CN" sz="2800" dirty="0"/>
          </a:p>
        </p:txBody>
      </p:sp>
      <mc:AlternateContent xmlns:mc="http://schemas.openxmlformats.org/markup-compatibility/2006">
        <mc:Choice xmlns:a14="http://schemas.microsoft.com/office/drawing/2010/main" Requires="a14">
          <p:sp>
            <p:nvSpPr>
              <p:cNvPr id="8" name="文本框 7"/>
              <p:cNvSpPr txBox="1"/>
              <p:nvPr/>
            </p:nvSpPr>
            <p:spPr>
              <a:xfrm>
                <a:off x="570963" y="5778176"/>
                <a:ext cx="11050073" cy="784061"/>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0" dirty="0"/>
                  <a:t>输出数字量    </a:t>
                </a:r>
                <a14:m>
                  <m:oMath xmlns:m="http://schemas.openxmlformats.org/officeDocument/2006/math">
                    <m:d>
                      <m:dPr>
                        <m:ctrlPr>
                          <a:rPr lang="en-US" altLang="zh-CN" sz="2800" i="1">
                            <a:latin typeface="Cambria Math" panose="02040503050406030204" pitchFamily="18" charset="0"/>
                          </a:rPr>
                        </m:ctrlPr>
                      </m:dPr>
                      <m:e>
                        <m:r>
                          <a:rPr lang="en-US" altLang="zh-CN" sz="2800" i="1">
                            <a:latin typeface="Cambria Math" panose="02040503050406030204" pitchFamily="18" charset="0"/>
                          </a:rPr>
                          <m:t>𝐷</m:t>
                        </m:r>
                        <m:r>
                          <a:rPr lang="en-US" altLang="zh-CN" sz="2800" i="1">
                            <a:latin typeface="Cambria Math" panose="02040503050406030204" pitchFamily="18" charset="0"/>
                          </a:rPr>
                          <m:t>7</m:t>
                        </m:r>
                        <m:r>
                          <a:rPr lang="en-US" altLang="zh-CN" sz="2800" i="1">
                            <a:latin typeface="Cambria Math" panose="02040503050406030204" pitchFamily="18" charset="0"/>
                          </a:rPr>
                          <m:t>~</m:t>
                        </m:r>
                        <m:r>
                          <a:rPr lang="en-US" altLang="zh-CN" sz="2800" i="1">
                            <a:latin typeface="Cambria Math" panose="02040503050406030204" pitchFamily="18" charset="0"/>
                          </a:rPr>
                          <m:t>𝐷</m:t>
                        </m:r>
                        <m:r>
                          <a:rPr lang="en-US" altLang="zh-CN" sz="2800" i="1">
                            <a:latin typeface="Cambria Math" panose="02040503050406030204" pitchFamily="18" charset="0"/>
                          </a:rPr>
                          <m:t>0</m:t>
                        </m:r>
                      </m:e>
                    </m:d>
                    <m:r>
                      <a:rPr lang="en-US" altLang="zh-CN" sz="2800" i="1" smtClean="0">
                        <a:latin typeface="Cambria Math" panose="02040503050406030204" pitchFamily="18" charset="0"/>
                      </a:rPr>
                      <m:t>=</m:t>
                    </m:r>
                    <m:f>
                      <m:fPr>
                        <m:ctrlPr>
                          <a:rPr lang="en-US" altLang="zh-CN" sz="2800" i="1" smtClean="0">
                            <a:latin typeface="Cambria Math" panose="02040503050406030204" pitchFamily="18" charset="0"/>
                          </a:rPr>
                        </m:ctrlPr>
                      </m:fPr>
                      <m:num>
                        <m:sSub>
                          <m:sSubPr>
                            <m:ctrlPr>
                              <a:rPr lang="en-US" altLang="zh-CN" sz="2800" i="1" smtClean="0">
                                <a:latin typeface="Cambria Math" panose="02040503050406030204" pitchFamily="18" charset="0"/>
                              </a:rPr>
                            </m:ctrlPr>
                          </m:sSubPr>
                          <m:e>
                            <m:r>
                              <m:rPr>
                                <m:sty m:val="p"/>
                              </m:rPr>
                              <a:rPr lang="en-US" altLang="zh-CN" sz="2800" i="1">
                                <a:latin typeface="Cambria Math" panose="02040503050406030204" pitchFamily="18" charset="0"/>
                              </a:rPr>
                              <m:t>V</m:t>
                            </m:r>
                          </m:e>
                          <m:sub>
                            <m:r>
                              <a:rPr lang="en-US" altLang="zh-CN" sz="2800" b="0" i="1" smtClean="0">
                                <a:latin typeface="Cambria Math" panose="02040503050406030204" pitchFamily="18" charset="0"/>
                              </a:rPr>
                              <m:t>𝐼𝑁</m:t>
                            </m:r>
                          </m:sub>
                        </m:sSub>
                      </m:num>
                      <m:den>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𝑉</m:t>
                            </m:r>
                          </m:e>
                          <m:sub>
                            <m:r>
                              <a:rPr lang="en-US" altLang="zh-CN" sz="2800" i="1">
                                <a:latin typeface="Cambria Math" panose="02040503050406030204" pitchFamily="18" charset="0"/>
                                <a:ea typeface="Cambria Math" panose="02040503050406030204" pitchFamily="18" charset="0"/>
                              </a:rPr>
                              <m:t>𝑅𝐸𝐹</m:t>
                            </m:r>
                          </m:sub>
                        </m:sSub>
                      </m:den>
                    </m:f>
                    <m:r>
                      <a:rPr lang="en-US" altLang="zh-CN" sz="2800" i="1">
                        <a:latin typeface="Cambria Math" panose="02040503050406030204" pitchFamily="18" charset="0"/>
                        <a:ea typeface="Cambria Math" panose="02040503050406030204" pitchFamily="18" charset="0"/>
                      </a:rPr>
                      <m:t>×</m:t>
                    </m:r>
                    <m:r>
                      <a:rPr lang="en-US" altLang="zh-CN" sz="2800" i="1" smtClean="0">
                        <a:latin typeface="Cambria Math" panose="02040503050406030204" pitchFamily="18" charset="0"/>
                        <a:ea typeface="Cambria Math" panose="02040503050406030204" pitchFamily="18" charset="0"/>
                      </a:rPr>
                      <m:t>2</m:t>
                    </m:r>
                    <m:r>
                      <a:rPr lang="en-US" altLang="zh-CN" sz="2800" b="0" i="1" smtClean="0">
                        <a:latin typeface="Cambria Math" panose="02040503050406030204" pitchFamily="18" charset="0"/>
                        <a:ea typeface="Cambria Math" panose="02040503050406030204" pitchFamily="18" charset="0"/>
                      </a:rPr>
                      <m:t>56</m:t>
                    </m:r>
                  </m:oMath>
                </a14:m>
                <a:r>
                  <a:rPr lang="en-US" altLang="zh-CN" sz="2800" dirty="0"/>
                  <a:t> …… </a:t>
                </a:r>
                <a:r>
                  <a:rPr lang="zh-CN" altLang="en-US" sz="2800" dirty="0"/>
                  <a:t>结果取整</a:t>
                </a:r>
                <a:endParaRPr lang="en-US" altLang="zh-CN" sz="2800" dirty="0"/>
              </a:p>
            </p:txBody>
          </p:sp>
        </mc:Choice>
        <mc:Fallback>
          <p:sp>
            <p:nvSpPr>
              <p:cNvPr id="8" name="文本框 7"/>
              <p:cNvSpPr txBox="1">
                <a:spLocks noRot="1" noChangeAspect="1" noMove="1" noResize="1" noEditPoints="1" noAdjustHandles="1" noChangeArrowheads="1" noChangeShapeType="1" noTextEdit="1"/>
              </p:cNvSpPr>
              <p:nvPr/>
            </p:nvSpPr>
            <p:spPr>
              <a:xfrm>
                <a:off x="570963" y="5778176"/>
                <a:ext cx="11050073" cy="784061"/>
              </a:xfrm>
              <a:prstGeom prst="rect">
                <a:avLst/>
              </a:prstGeom>
              <a:blipFill rotWithShape="1">
                <a:blip r:embed="rId2"/>
                <a:stretch>
                  <a:fillRect l="-1" t="-40" r="5" b="19"/>
                </a:stretch>
              </a:blipFill>
            </p:spPr>
            <p:txBody>
              <a:bodyPr/>
              <a:lstStyle/>
              <a:p>
                <a:r>
                  <a:rPr lang="zh-CN" altLang="en-US">
                    <a:noFill/>
                  </a:rPr>
                  <a:t> </a:t>
                </a:r>
              </a:p>
            </p:txBody>
          </p:sp>
        </mc:Fallback>
      </mc:AlternateContent>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AD/DA</a:t>
            </a:r>
            <a:r>
              <a:rPr lang="zh-CN" altLang="en-US" sz="3200" dirty="0">
                <a:latin typeface="等线" panose="02010600030101010101" pitchFamily="2" charset="-122"/>
                <a:ea typeface="等线" panose="02010600030101010101" pitchFamily="2" charset="-122"/>
              </a:rPr>
              <a:t>性能指标</a:t>
            </a:r>
            <a:endParaRPr lang="zh-CN" altLang="en-US" sz="3200" dirty="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分辨率：指</a:t>
            </a:r>
            <a:r>
              <a:rPr lang="en-US" altLang="zh-CN" sz="2800" dirty="0"/>
              <a:t>AD/DA</a:t>
            </a:r>
            <a:r>
              <a:rPr lang="zh-CN" altLang="en-US" sz="2800" dirty="0"/>
              <a:t>数字量的精细程度，通常用位数表示。例如，对于</a:t>
            </a:r>
            <a:r>
              <a:rPr lang="en-US" altLang="zh-CN" sz="2800" dirty="0"/>
              <a:t>5V</a:t>
            </a:r>
            <a:r>
              <a:rPr lang="zh-CN" altLang="en-US" sz="2800" dirty="0"/>
              <a:t>电源系统来说，</a:t>
            </a:r>
            <a:r>
              <a:rPr lang="en-US" altLang="zh-CN" sz="2800" dirty="0"/>
              <a:t>8</a:t>
            </a:r>
            <a:r>
              <a:rPr lang="zh-CN" altLang="en-US" sz="2800" dirty="0"/>
              <a:t>位的</a:t>
            </a:r>
            <a:r>
              <a:rPr lang="en-US" altLang="zh-CN" sz="2800" dirty="0"/>
              <a:t>AD</a:t>
            </a:r>
            <a:r>
              <a:rPr lang="zh-CN" altLang="en-US" sz="2800" dirty="0"/>
              <a:t>可将</a:t>
            </a:r>
            <a:r>
              <a:rPr lang="en-US" altLang="zh-CN" sz="2800" dirty="0"/>
              <a:t>5V</a:t>
            </a:r>
            <a:r>
              <a:rPr lang="zh-CN" altLang="en-US" sz="2800" dirty="0"/>
              <a:t>等分为</a:t>
            </a:r>
            <a:r>
              <a:rPr lang="en-US" altLang="zh-CN" sz="2800" dirty="0"/>
              <a:t>256</a:t>
            </a:r>
            <a:r>
              <a:rPr lang="zh-CN" altLang="en-US" sz="2800" dirty="0"/>
              <a:t>份，即数字量变化最小一个单位时，模拟量变化</a:t>
            </a:r>
            <a:r>
              <a:rPr lang="en-US" altLang="zh-CN" sz="2800" dirty="0"/>
              <a:t>5V/256=0.01953125V</a:t>
            </a:r>
            <a:r>
              <a:rPr lang="zh-CN" altLang="en-US" sz="2800" dirty="0"/>
              <a:t>，所以，</a:t>
            </a:r>
            <a:r>
              <a:rPr lang="en-US" altLang="zh-CN" sz="2800" dirty="0"/>
              <a:t>8</a:t>
            </a:r>
            <a:r>
              <a:rPr lang="zh-CN" altLang="en-US" sz="2800" dirty="0"/>
              <a:t>位</a:t>
            </a:r>
            <a:r>
              <a:rPr lang="en-US" altLang="zh-CN" sz="2800" dirty="0"/>
              <a:t>AD</a:t>
            </a:r>
            <a:r>
              <a:rPr lang="zh-CN" altLang="en-US" sz="2800" dirty="0"/>
              <a:t>的电压分辨率为</a:t>
            </a:r>
            <a:r>
              <a:rPr lang="en-US" altLang="zh-CN" sz="2800" dirty="0"/>
              <a:t>0.01953125V</a:t>
            </a:r>
            <a:r>
              <a:rPr lang="zh-CN" altLang="en-US" sz="2800" dirty="0"/>
              <a:t>，</a:t>
            </a:r>
            <a:r>
              <a:rPr lang="en-US" altLang="zh-CN" sz="2800" dirty="0"/>
              <a:t>AD/DA</a:t>
            </a:r>
            <a:r>
              <a:rPr lang="zh-CN" altLang="en-US" sz="2800" dirty="0"/>
              <a:t>的位数越高，分辨率就越高</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转换速度：表示</a:t>
            </a:r>
            <a:r>
              <a:rPr lang="en-US" altLang="zh-CN" sz="2800" dirty="0"/>
              <a:t>AD/DA</a:t>
            </a:r>
            <a:r>
              <a:rPr lang="zh-CN" altLang="en-US" sz="2800" dirty="0"/>
              <a:t>的最大采样</a:t>
            </a:r>
            <a:r>
              <a:rPr lang="en-US" altLang="zh-CN" sz="2800" dirty="0"/>
              <a:t>/</a:t>
            </a:r>
            <a:r>
              <a:rPr lang="zh-CN" altLang="en-US" sz="2800" dirty="0"/>
              <a:t>建立频率，通常用转换频率或者转换时间来表示，对于采样</a:t>
            </a:r>
            <a:r>
              <a:rPr lang="en-US" altLang="zh-CN" sz="2800" dirty="0"/>
              <a:t>/</a:t>
            </a:r>
            <a:r>
              <a:rPr lang="zh-CN" altLang="en-US" sz="2800" dirty="0"/>
              <a:t>输出高速信号，应注意</a:t>
            </a:r>
            <a:r>
              <a:rPr lang="en-US" altLang="zh-CN" sz="2800" dirty="0"/>
              <a:t>AD/DA</a:t>
            </a:r>
            <a:r>
              <a:rPr lang="zh-CN" altLang="en-US" sz="2800" dirty="0"/>
              <a:t>的转换速度</a:t>
            </a:r>
            <a:endParaRPr lang="en-US" altLang="zh-CN"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单片机内部结构图</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5663808" y="842023"/>
            <a:ext cx="6289237" cy="5870670"/>
          </a:xfrm>
          <a:prstGeom prst="rect">
            <a:avLst/>
          </a:prstGeom>
        </p:spPr>
      </p:pic>
      <p:pic>
        <p:nvPicPr>
          <p:cNvPr id="5" name="图片 4"/>
          <p:cNvPicPr>
            <a:picLocks noChangeAspect="1"/>
          </p:cNvPicPr>
          <p:nvPr/>
        </p:nvPicPr>
        <p:blipFill>
          <a:blip r:embed="rId2"/>
          <a:stretch>
            <a:fillRect/>
          </a:stretch>
        </p:blipFill>
        <p:spPr>
          <a:xfrm>
            <a:off x="238955" y="1905190"/>
            <a:ext cx="5304762" cy="3047619"/>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XPT2046</a:t>
            </a:r>
            <a:endParaRPr lang="zh-CN" altLang="en-US" sz="3200" dirty="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734620" y="1855551"/>
            <a:ext cx="10722760" cy="3146897"/>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rPr>
              <a:t>XPT2046</a:t>
            </a:r>
            <a:r>
              <a:rPr lang="zh-CN" altLang="en-US" sz="3200" dirty="0">
                <a:latin typeface="等线" panose="02010600030101010101" pitchFamily="2" charset="-122"/>
              </a:rPr>
              <a:t>时序</a:t>
            </a:r>
            <a:endParaRPr lang="zh-CN" altLang="en-US" sz="3200" dirty="0">
              <a:latin typeface="等线" panose="02010600030101010101" pitchFamily="2" charset="-122"/>
            </a:endParaRPr>
          </a:p>
        </p:txBody>
      </p:sp>
      <p:pic>
        <p:nvPicPr>
          <p:cNvPr id="5" name="图片 4"/>
          <p:cNvPicPr>
            <a:picLocks noChangeAspect="1"/>
          </p:cNvPicPr>
          <p:nvPr/>
        </p:nvPicPr>
        <p:blipFill>
          <a:blip r:embed="rId1"/>
          <a:stretch>
            <a:fillRect/>
          </a:stretch>
        </p:blipFill>
        <p:spPr>
          <a:xfrm>
            <a:off x="620141" y="1661077"/>
            <a:ext cx="10951717" cy="4338734"/>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红外遥控简介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红外遥控是利用红外光进行通信的设备，由红外</a:t>
            </a:r>
            <a:r>
              <a:rPr lang="en-US" altLang="zh-CN" sz="2800"/>
              <a:t>LED</a:t>
            </a:r>
            <a:r>
              <a:rPr lang="zh-CN" altLang="en-US" sz="2800"/>
              <a:t>将调制后的信号发出，由专用的红外接收头进行解调输出</a:t>
            </a:r>
            <a:endParaRPr lang="en-US" altLang="zh-CN" sz="2800"/>
          </a:p>
          <a:p>
            <a:pPr marL="457200" indent="-457200">
              <a:buFont typeface="Arial" panose="020B0604020202020204" pitchFamily="34" charset="0"/>
              <a:buChar char="•"/>
            </a:pPr>
            <a:r>
              <a:rPr lang="zh-CN" altLang="en-US" sz="2800"/>
              <a:t>通信方式：单工，异步</a:t>
            </a:r>
            <a:endParaRPr lang="en-US" altLang="zh-CN" sz="2800"/>
          </a:p>
          <a:p>
            <a:pPr marL="457200" indent="-457200">
              <a:buFont typeface="Arial" panose="020B0604020202020204" pitchFamily="34" charset="0"/>
              <a:buChar char="•"/>
            </a:pPr>
            <a:r>
              <a:rPr lang="zh-CN" altLang="en-US" sz="2800"/>
              <a:t>红外</a:t>
            </a:r>
            <a:r>
              <a:rPr lang="en-US" altLang="zh-CN" sz="2800"/>
              <a:t>LED</a:t>
            </a:r>
            <a:r>
              <a:rPr lang="zh-CN" altLang="en-US" sz="2800"/>
              <a:t>波长：</a:t>
            </a:r>
            <a:r>
              <a:rPr lang="en-US" altLang="zh-CN" sz="2800"/>
              <a:t>940nm</a:t>
            </a:r>
            <a:endParaRPr lang="en-US" altLang="zh-CN" sz="2800"/>
          </a:p>
          <a:p>
            <a:pPr marL="457200" indent="-457200">
              <a:buFont typeface="Arial" panose="020B0604020202020204" pitchFamily="34" charset="0"/>
              <a:buChar char="•"/>
            </a:pPr>
            <a:r>
              <a:rPr lang="zh-CN" altLang="en-US" sz="2800"/>
              <a:t>通信协议标准：</a:t>
            </a:r>
            <a:r>
              <a:rPr lang="en-US" altLang="zh-CN" sz="2800"/>
              <a:t>NEC</a:t>
            </a:r>
            <a:r>
              <a:rPr lang="zh-CN" altLang="en-US" sz="2800"/>
              <a:t>标准</a:t>
            </a:r>
            <a:endParaRPr lang="en-US" altLang="zh-CN" sz="280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00045" y="3978177"/>
            <a:ext cx="2469067" cy="2469067"/>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2"/>
          <a:stretch>
            <a:fillRect/>
          </a:stretch>
        </p:blipFill>
        <p:spPr>
          <a:xfrm>
            <a:off x="4668285" y="3972540"/>
            <a:ext cx="2855427" cy="247470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2885" y="3972540"/>
            <a:ext cx="2469067" cy="2469067"/>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9176080" y="1355397"/>
            <a:ext cx="2180952" cy="2800000"/>
          </a:xfrm>
          <a:prstGeom prst="rect">
            <a:avLst/>
          </a:prstGeom>
        </p:spPr>
      </p:pic>
      <p:pic>
        <p:nvPicPr>
          <p:cNvPr id="3" name="图片 2"/>
          <p:cNvPicPr>
            <a:picLocks noChangeAspect="1"/>
          </p:cNvPicPr>
          <p:nvPr/>
        </p:nvPicPr>
        <p:blipFill>
          <a:blip r:embed="rId2"/>
          <a:stretch>
            <a:fillRect/>
          </a:stretch>
        </p:blipFill>
        <p:spPr>
          <a:xfrm>
            <a:off x="9176080" y="4685861"/>
            <a:ext cx="2180952" cy="1374298"/>
          </a:xfrm>
          <a:prstGeom prst="rect">
            <a:avLst/>
          </a:prstGeom>
        </p:spPr>
      </p:pic>
      <p:pic>
        <p:nvPicPr>
          <p:cNvPr id="6" name="图片 5"/>
          <p:cNvPicPr>
            <a:picLocks noChangeAspect="1"/>
          </p:cNvPicPr>
          <p:nvPr/>
        </p:nvPicPr>
        <p:blipFill>
          <a:blip r:embed="rId3"/>
          <a:stretch>
            <a:fillRect/>
          </a:stretch>
        </p:blipFill>
        <p:spPr>
          <a:xfrm>
            <a:off x="834968" y="1407777"/>
            <a:ext cx="3685714" cy="4600000"/>
          </a:xfrm>
          <a:prstGeom prst="rect">
            <a:avLst/>
          </a:prstGeom>
        </p:spPr>
      </p:pic>
      <p:pic>
        <p:nvPicPr>
          <p:cNvPr id="8" name="图片 7"/>
          <p:cNvPicPr>
            <a:picLocks noChangeAspect="1"/>
          </p:cNvPicPr>
          <p:nvPr/>
        </p:nvPicPr>
        <p:blipFill>
          <a:blip r:embed="rId4"/>
          <a:stretch>
            <a:fillRect/>
          </a:stretch>
        </p:blipFill>
        <p:spPr>
          <a:xfrm>
            <a:off x="4770987" y="1745872"/>
            <a:ext cx="3485714" cy="3923809"/>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基本发送与接收</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空闲状态：红外</a:t>
            </a:r>
            <a:r>
              <a:rPr lang="en-US" altLang="zh-CN" sz="2800"/>
              <a:t>LED</a:t>
            </a:r>
            <a:r>
              <a:rPr lang="zh-CN" altLang="en-US" sz="2800"/>
              <a:t>不亮，接收头输出高电平</a:t>
            </a:r>
            <a:endParaRPr lang="en-US" altLang="zh-CN" sz="2800"/>
          </a:p>
          <a:p>
            <a:pPr marL="457200" indent="-457200">
              <a:buFont typeface="Arial" panose="020B0604020202020204" pitchFamily="34" charset="0"/>
              <a:buChar char="•"/>
            </a:pPr>
            <a:r>
              <a:rPr lang="zh-CN" altLang="en-US" sz="2800"/>
              <a:t>发送低电平：红外</a:t>
            </a:r>
            <a:r>
              <a:rPr lang="en-US" altLang="zh-CN" sz="2800"/>
              <a:t>LED</a:t>
            </a:r>
            <a:r>
              <a:rPr lang="zh-CN" altLang="en-US" sz="2800"/>
              <a:t>以</a:t>
            </a:r>
            <a:r>
              <a:rPr lang="en-US" altLang="zh-CN" sz="2800"/>
              <a:t>38KHz</a:t>
            </a:r>
            <a:r>
              <a:rPr lang="zh-CN" altLang="en-US" sz="2800"/>
              <a:t>频率闪烁发光，接收头输出低电平</a:t>
            </a:r>
            <a:endParaRPr lang="en-US" altLang="zh-CN" sz="2800"/>
          </a:p>
          <a:p>
            <a:pPr marL="457200" indent="-457200">
              <a:buFont typeface="Arial" panose="020B0604020202020204" pitchFamily="34" charset="0"/>
              <a:buChar char="•"/>
            </a:pPr>
            <a:r>
              <a:rPr lang="zh-CN" altLang="en-US" sz="2800"/>
              <a:t>发送高电平：红外</a:t>
            </a:r>
            <a:r>
              <a:rPr lang="en-US" altLang="zh-CN" sz="2800"/>
              <a:t>LED</a:t>
            </a:r>
            <a:r>
              <a:rPr lang="zh-CN" altLang="en-US" sz="2800"/>
              <a:t>不亮，接收头输出高电平</a:t>
            </a:r>
            <a:endParaRPr lang="en-US" altLang="zh-CN" sz="2800"/>
          </a:p>
        </p:txBody>
      </p:sp>
      <p:pic>
        <p:nvPicPr>
          <p:cNvPr id="8" name="图片 7"/>
          <p:cNvPicPr>
            <a:picLocks noChangeAspect="1"/>
          </p:cNvPicPr>
          <p:nvPr/>
        </p:nvPicPr>
        <p:blipFill>
          <a:blip r:embed="rId1"/>
          <a:stretch>
            <a:fillRect/>
          </a:stretch>
        </p:blipFill>
        <p:spPr>
          <a:xfrm>
            <a:off x="6692395" y="3429000"/>
            <a:ext cx="1736514" cy="2229412"/>
          </a:xfrm>
          <a:prstGeom prst="rect">
            <a:avLst/>
          </a:prstGeom>
        </p:spPr>
      </p:pic>
      <p:pic>
        <p:nvPicPr>
          <p:cNvPr id="2" name="图片 1"/>
          <p:cNvPicPr>
            <a:picLocks noChangeAspect="1"/>
          </p:cNvPicPr>
          <p:nvPr/>
        </p:nvPicPr>
        <p:blipFill rotWithShape="1">
          <a:blip r:embed="rId2"/>
          <a:srcRect l="2595"/>
          <a:stretch>
            <a:fillRect/>
          </a:stretch>
        </p:blipFill>
        <p:spPr>
          <a:xfrm>
            <a:off x="484527" y="4110372"/>
            <a:ext cx="3052029" cy="866667"/>
          </a:xfrm>
          <a:prstGeom prst="rect">
            <a:avLst/>
          </a:prstGeom>
        </p:spPr>
      </p:pic>
      <p:pic>
        <p:nvPicPr>
          <p:cNvPr id="9" name="图片 8"/>
          <p:cNvPicPr>
            <a:picLocks noChangeAspect="1"/>
          </p:cNvPicPr>
          <p:nvPr/>
        </p:nvPicPr>
        <p:blipFill rotWithShape="1">
          <a:blip r:embed="rId3"/>
          <a:srcRect l="1699" b="2151"/>
          <a:stretch>
            <a:fillRect/>
          </a:stretch>
        </p:blipFill>
        <p:spPr>
          <a:xfrm>
            <a:off x="8655443" y="4110372"/>
            <a:ext cx="3052030" cy="866667"/>
          </a:xfrm>
          <a:prstGeom prst="rect">
            <a:avLst/>
          </a:prstGeom>
        </p:spPr>
      </p:pic>
      <p:sp>
        <p:nvSpPr>
          <p:cNvPr id="20" name="箭头: 右 19"/>
          <p:cNvSpPr/>
          <p:nvPr/>
        </p:nvSpPr>
        <p:spPr>
          <a:xfrm>
            <a:off x="5739358" y="4447112"/>
            <a:ext cx="953037" cy="193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stretch>
            <a:fillRect/>
          </a:stretch>
        </p:blipFill>
        <p:spPr>
          <a:xfrm>
            <a:off x="3763089" y="3433759"/>
            <a:ext cx="1976269" cy="2224653"/>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NEC</a:t>
            </a:r>
            <a:r>
              <a:rPr lang="zh-CN" altLang="en-US" sz="3200">
                <a:latin typeface="等线" panose="02010600030101010101" pitchFamily="2" charset="-122"/>
                <a:ea typeface="等线" panose="02010600030101010101" pitchFamily="2" charset="-122"/>
              </a:rPr>
              <a:t>编码</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6139" t="12959" r="4900" b="6478"/>
          <a:stretch>
            <a:fillRect/>
          </a:stretch>
        </p:blipFill>
        <p:spPr>
          <a:xfrm>
            <a:off x="1781577" y="1068946"/>
            <a:ext cx="8628845" cy="5525037"/>
          </a:xfrm>
          <a:prstGeom prst="rect">
            <a:avLst/>
          </a:prstGeom>
        </p:spPr>
      </p:pic>
      <p:sp>
        <p:nvSpPr>
          <p:cNvPr id="7" name="文本框 6"/>
          <p:cNvSpPr txBox="1"/>
          <p:nvPr/>
        </p:nvSpPr>
        <p:spPr>
          <a:xfrm>
            <a:off x="2937456" y="5885646"/>
            <a:ext cx="2805448" cy="400110"/>
          </a:xfrm>
          <a:prstGeom prst="rect">
            <a:avLst/>
          </a:prstGeom>
          <a:noFill/>
        </p:spPr>
        <p:txBody>
          <a:bodyPr wrap="square" rtlCol="0">
            <a:spAutoFit/>
          </a:bodyPr>
          <a:lstStyle/>
          <a:p>
            <a:pPr algn="ctr"/>
            <a:r>
              <a:rPr lang="zh-CN" altLang="en-US" sz="2000"/>
              <a:t>低位在前，高位在后</a:t>
            </a:r>
            <a:endParaRPr lang="en-US" altLang="zh-CN" sz="20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NEC</a:t>
            </a:r>
            <a:r>
              <a:rPr lang="zh-CN" altLang="en-US" sz="3200">
                <a:latin typeface="等线" panose="02010600030101010101" pitchFamily="2" charset="-122"/>
                <a:ea typeface="等线" panose="02010600030101010101" pitchFamily="2" charset="-122"/>
              </a:rPr>
              <a:t>编码</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26326" y="1030309"/>
            <a:ext cx="6339348" cy="5527779"/>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遥控器键码</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44779" y="1353753"/>
            <a:ext cx="4502441" cy="4741509"/>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51</a:t>
            </a:r>
            <a:r>
              <a:rPr lang="zh-CN" altLang="en-US" sz="3200">
                <a:latin typeface="等线" panose="02010600030101010101" pitchFamily="2" charset="-122"/>
                <a:ea typeface="等线" panose="02010600030101010101" pitchFamily="2" charset="-122"/>
              </a:rPr>
              <a:t>单片机的外部中断</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7379857"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STC89C52</a:t>
            </a:r>
            <a:r>
              <a:rPr lang="zh-CN" altLang="en-US" sz="2800"/>
              <a:t>有</a:t>
            </a:r>
            <a:r>
              <a:rPr lang="en-US" altLang="zh-CN" sz="2800"/>
              <a:t>4</a:t>
            </a:r>
            <a:r>
              <a:rPr lang="zh-CN" altLang="en-US" sz="2800"/>
              <a:t>个外部中断</a:t>
            </a:r>
            <a:endParaRPr lang="en-US" altLang="zh-CN" sz="2800"/>
          </a:p>
          <a:p>
            <a:pPr marL="457200" indent="-457200">
              <a:buFont typeface="Arial" panose="020B0604020202020204" pitchFamily="34" charset="0"/>
              <a:buChar char="•"/>
            </a:pPr>
            <a:r>
              <a:rPr lang="en-US" altLang="zh-CN" sz="2800"/>
              <a:t>STC89C52</a:t>
            </a:r>
            <a:r>
              <a:rPr lang="zh-CN" altLang="en-US" sz="2800"/>
              <a:t>的外部中断有两种触发方式：</a:t>
            </a:r>
            <a:endParaRPr lang="en-US" altLang="zh-CN" sz="2800"/>
          </a:p>
          <a:p>
            <a:r>
              <a:rPr lang="en-US" altLang="zh-CN" sz="2800"/>
              <a:t>	</a:t>
            </a:r>
            <a:r>
              <a:rPr lang="zh-CN" altLang="en-US" sz="2800"/>
              <a:t>下降沿触发和低电平触发</a:t>
            </a:r>
            <a:endParaRPr lang="en-US" altLang="zh-CN" sz="2800"/>
          </a:p>
          <a:p>
            <a:pPr marL="457200" indent="-457200">
              <a:buFont typeface="Arial" panose="020B0604020202020204" pitchFamily="34" charset="0"/>
              <a:buChar char="•"/>
            </a:pPr>
            <a:r>
              <a:rPr lang="zh-CN" altLang="en-US" sz="2800"/>
              <a:t>中断号：</a:t>
            </a:r>
            <a:endParaRPr lang="en-US" altLang="zh-CN" sz="2800"/>
          </a:p>
        </p:txBody>
      </p:sp>
      <p:pic>
        <p:nvPicPr>
          <p:cNvPr id="5" name="图片 4"/>
          <p:cNvPicPr>
            <a:picLocks noChangeAspect="1"/>
          </p:cNvPicPr>
          <p:nvPr/>
        </p:nvPicPr>
        <p:blipFill>
          <a:blip r:embed="rId1"/>
          <a:stretch>
            <a:fillRect/>
          </a:stretch>
        </p:blipFill>
        <p:spPr>
          <a:xfrm>
            <a:off x="8119645" y="746976"/>
            <a:ext cx="3849733" cy="4817484"/>
          </a:xfrm>
          <a:prstGeom prst="rect">
            <a:avLst/>
          </a:prstGeom>
        </p:spPr>
      </p:pic>
      <p:sp>
        <p:nvSpPr>
          <p:cNvPr id="2" name="矩形 1"/>
          <p:cNvSpPr/>
          <p:nvPr/>
        </p:nvSpPr>
        <p:spPr>
          <a:xfrm>
            <a:off x="8192080" y="3293243"/>
            <a:ext cx="1386064" cy="4357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a:stretch>
            <a:fillRect/>
          </a:stretch>
        </p:blipFill>
        <p:spPr>
          <a:xfrm>
            <a:off x="1494190" y="3293243"/>
            <a:ext cx="4601810" cy="2211663"/>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外部中断寄存器</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rotWithShape="1">
          <a:blip r:embed="rId1"/>
          <a:srcRect t="15829"/>
          <a:stretch>
            <a:fillRect/>
          </a:stretch>
        </p:blipFill>
        <p:spPr>
          <a:xfrm>
            <a:off x="2392184" y="994124"/>
            <a:ext cx="7407629" cy="1937032"/>
          </a:xfrm>
          <a:prstGeom prst="rect">
            <a:avLst/>
          </a:prstGeom>
        </p:spPr>
      </p:pic>
      <p:sp>
        <p:nvSpPr>
          <p:cNvPr id="7" name="矩形 6"/>
          <p:cNvSpPr/>
          <p:nvPr/>
        </p:nvSpPr>
        <p:spPr>
          <a:xfrm>
            <a:off x="7500741" y="1447800"/>
            <a:ext cx="472477" cy="990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834" y="3109846"/>
            <a:ext cx="7130331" cy="3577089"/>
          </a:xfrm>
          <a:prstGeom prst="rect">
            <a:avLst/>
          </a:prstGeom>
        </p:spPr>
      </p:pic>
      <p:sp>
        <p:nvSpPr>
          <p:cNvPr id="12" name="矩形 11"/>
          <p:cNvSpPr/>
          <p:nvPr/>
        </p:nvSpPr>
        <p:spPr>
          <a:xfrm>
            <a:off x="8353228" y="1447800"/>
            <a:ext cx="472477" cy="990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091364" y="2595563"/>
            <a:ext cx="1766886" cy="2571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单片机管脚图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3921430" y="948287"/>
            <a:ext cx="4349140" cy="5442433"/>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END</a:t>
            </a:r>
            <a:endParaRPr lang="en-US" altLang="zh-CN" sz="2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单片机最小系统</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379657" y="1009628"/>
            <a:ext cx="6944648" cy="521343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开发板介绍</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81744" y="948742"/>
            <a:ext cx="7509816" cy="563236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开发板原理图</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072190" y="1301404"/>
            <a:ext cx="8047619" cy="48476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LED</a:t>
            </a:r>
            <a:r>
              <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介绍</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6" name="文本框 5"/>
          <p:cNvSpPr txBox="1"/>
          <p:nvPr/>
        </p:nvSpPr>
        <p:spPr>
          <a:xfrm>
            <a:off x="570963" y="1236373"/>
            <a:ext cx="11050073" cy="1815882"/>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中文名：发光二极管</a:t>
            </a:r>
            <a:endParaRPr kumimoji="0" lang="en-US" altLang="zh-CN" sz="2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外文名：</a:t>
            </a:r>
            <a:r>
              <a:rPr kumimoji="0" lang="en-US" altLang="zh-CN" sz="2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Light Emitting Diode</a:t>
            </a:r>
            <a:endParaRPr kumimoji="0" lang="en-US" altLang="zh-CN" sz="2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简称：</a:t>
            </a:r>
            <a:r>
              <a:rPr kumimoji="0" lang="en-US" altLang="zh-CN" sz="2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LED</a:t>
            </a:r>
            <a:endParaRPr kumimoji="0" lang="en-US" altLang="zh-CN" sz="2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用途：照明、广告灯、指引灯、屏幕</a:t>
            </a:r>
            <a:endParaRPr kumimoji="0" lang="en-US" altLang="zh-CN" sz="2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87817" y="3429000"/>
            <a:ext cx="4421743" cy="2847603"/>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44910" y="3429000"/>
            <a:ext cx="2847603" cy="2847603"/>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4864" y="3429000"/>
            <a:ext cx="3516172" cy="284760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进制转换</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aphicFrame>
        <p:nvGraphicFramePr>
          <p:cNvPr id="5" name="表格 4"/>
          <p:cNvGraphicFramePr>
            <a:graphicFrameLocks noGrp="1"/>
          </p:cNvGraphicFramePr>
          <p:nvPr/>
        </p:nvGraphicFramePr>
        <p:xfrm>
          <a:off x="1445295" y="1581872"/>
          <a:ext cx="9301410" cy="4120551"/>
        </p:xfrm>
        <a:graphic>
          <a:graphicData uri="http://schemas.openxmlformats.org/drawingml/2006/table">
            <a:tbl>
              <a:tblPr firstRow="1" bandRow="1">
                <a:tableStyleId>{93296810-A885-4BE3-A3E7-6D5BEEA58F35}</a:tableStyleId>
              </a:tblPr>
              <a:tblGrid>
                <a:gridCol w="1550235"/>
                <a:gridCol w="1550235"/>
                <a:gridCol w="1550235"/>
                <a:gridCol w="1550235"/>
                <a:gridCol w="1550235"/>
                <a:gridCol w="1550235"/>
              </a:tblGrid>
              <a:tr h="457839">
                <a:tc>
                  <a:txBody>
                    <a:bodyPr/>
                    <a:lstStyle/>
                    <a:p>
                      <a:pPr algn="ctr"/>
                      <a:r>
                        <a:rPr lang="zh-CN" altLang="en-US" sz="2000"/>
                        <a:t>十进制</a:t>
                      </a:r>
                      <a:endParaRPr lang="zh-CN" altLang="en-US" sz="2000"/>
                    </a:p>
                  </a:txBody>
                  <a:tcPr/>
                </a:tc>
                <a:tc>
                  <a:txBody>
                    <a:bodyPr/>
                    <a:lstStyle/>
                    <a:p>
                      <a:pPr algn="ctr"/>
                      <a:r>
                        <a:rPr lang="zh-CN" altLang="en-US" sz="2000"/>
                        <a:t>二进制</a:t>
                      </a:r>
                      <a:endParaRPr lang="zh-CN" altLang="en-US" sz="2000"/>
                    </a:p>
                  </a:txBody>
                  <a:tcPr/>
                </a:tc>
                <a:tc>
                  <a:txBody>
                    <a:bodyPr/>
                    <a:lstStyle/>
                    <a:p>
                      <a:pPr algn="ctr"/>
                      <a:r>
                        <a:rPr lang="zh-CN" altLang="en-US" sz="2000"/>
                        <a:t>十六进制</a:t>
                      </a:r>
                      <a:endParaRPr lang="zh-CN" altLang="en-US" sz="2000"/>
                    </a:p>
                  </a:txBody>
                  <a:tcPr/>
                </a:tc>
                <a:tc>
                  <a:txBody>
                    <a:bodyPr/>
                    <a:lstStyle/>
                    <a:p>
                      <a:pPr algn="ctr"/>
                      <a:r>
                        <a:rPr lang="zh-CN" altLang="en-US" sz="2000"/>
                        <a:t>十进制</a:t>
                      </a:r>
                      <a:endParaRPr lang="zh-CN" altLang="en-US" sz="2000"/>
                    </a:p>
                  </a:txBody>
                  <a:tcPr/>
                </a:tc>
                <a:tc>
                  <a:txBody>
                    <a:bodyPr/>
                    <a:lstStyle/>
                    <a:p>
                      <a:pPr algn="ctr"/>
                      <a:r>
                        <a:rPr lang="zh-CN" altLang="en-US" sz="2000"/>
                        <a:t>二进制</a:t>
                      </a:r>
                      <a:endParaRPr lang="zh-CN" altLang="en-US" sz="2000"/>
                    </a:p>
                  </a:txBody>
                  <a:tcPr/>
                </a:tc>
                <a:tc>
                  <a:txBody>
                    <a:bodyPr/>
                    <a:lstStyle/>
                    <a:p>
                      <a:pPr algn="ctr"/>
                      <a:r>
                        <a:rPr lang="zh-CN" altLang="en-US" sz="2000"/>
                        <a:t>十六进制</a:t>
                      </a:r>
                      <a:endParaRPr lang="zh-CN" altLang="en-US" sz="2000"/>
                    </a:p>
                  </a:txBody>
                  <a:tcPr/>
                </a:tc>
              </a:tr>
              <a:tr h="457839">
                <a:tc>
                  <a:txBody>
                    <a:bodyPr/>
                    <a:lstStyle/>
                    <a:p>
                      <a:pPr algn="ctr"/>
                      <a:r>
                        <a:rPr lang="en-US" altLang="zh-CN" sz="2000"/>
                        <a:t>0</a:t>
                      </a:r>
                      <a:endParaRPr lang="en-US" altLang="zh-CN" sz="2000"/>
                    </a:p>
                  </a:txBody>
                  <a:tcPr/>
                </a:tc>
                <a:tc>
                  <a:txBody>
                    <a:bodyPr/>
                    <a:lstStyle/>
                    <a:p>
                      <a:pPr algn="ctr"/>
                      <a:r>
                        <a:rPr lang="en-US" altLang="zh-CN" sz="2000"/>
                        <a:t>0000</a:t>
                      </a:r>
                      <a:endParaRPr lang="zh-CN" altLang="en-US" sz="2000"/>
                    </a:p>
                  </a:txBody>
                  <a:tcPr/>
                </a:tc>
                <a:tc>
                  <a:txBody>
                    <a:bodyPr/>
                    <a:lstStyle/>
                    <a:p>
                      <a:pPr algn="ctr"/>
                      <a:r>
                        <a:rPr lang="en-US" altLang="zh-CN" sz="2000"/>
                        <a:t>0</a:t>
                      </a:r>
                      <a:endParaRPr lang="zh-CN" altLang="en-US" sz="2000"/>
                    </a:p>
                  </a:txBody>
                  <a:tcPr/>
                </a:tc>
                <a:tc>
                  <a:txBody>
                    <a:bodyPr/>
                    <a:lstStyle/>
                    <a:p>
                      <a:pPr algn="ctr"/>
                      <a:r>
                        <a:rPr lang="en-US" altLang="zh-CN" sz="2000"/>
                        <a:t>8</a:t>
                      </a:r>
                      <a:endParaRPr lang="zh-CN" altLang="en-US" sz="2000"/>
                    </a:p>
                  </a:txBody>
                  <a:tcPr/>
                </a:tc>
                <a:tc>
                  <a:txBody>
                    <a:bodyPr/>
                    <a:lstStyle/>
                    <a:p>
                      <a:pPr algn="ctr"/>
                      <a:r>
                        <a:rPr lang="en-US" altLang="zh-CN" sz="2000"/>
                        <a:t>1000</a:t>
                      </a:r>
                      <a:endParaRPr lang="zh-CN" altLang="en-US" sz="2000"/>
                    </a:p>
                  </a:txBody>
                  <a:tcPr/>
                </a:tc>
                <a:tc>
                  <a:txBody>
                    <a:bodyPr/>
                    <a:lstStyle/>
                    <a:p>
                      <a:pPr algn="ctr"/>
                      <a:r>
                        <a:rPr lang="en-US" altLang="zh-CN" sz="2000"/>
                        <a:t>8</a:t>
                      </a:r>
                      <a:endParaRPr lang="zh-CN" altLang="en-US" sz="2000"/>
                    </a:p>
                  </a:txBody>
                  <a:tcPr/>
                </a:tc>
              </a:tr>
              <a:tr h="457839">
                <a:tc>
                  <a:txBody>
                    <a:bodyPr/>
                    <a:lstStyle/>
                    <a:p>
                      <a:pPr algn="ctr"/>
                      <a:r>
                        <a:rPr lang="en-US" altLang="zh-CN" sz="2000"/>
                        <a:t>1</a:t>
                      </a:r>
                      <a:endParaRPr lang="zh-CN" altLang="en-US" sz="2000"/>
                    </a:p>
                  </a:txBody>
                  <a:tcPr/>
                </a:tc>
                <a:tc>
                  <a:txBody>
                    <a:bodyPr/>
                    <a:lstStyle/>
                    <a:p>
                      <a:pPr algn="ctr"/>
                      <a:r>
                        <a:rPr lang="en-US" altLang="zh-CN" sz="2000"/>
                        <a:t>0001</a:t>
                      </a:r>
                      <a:endParaRPr lang="zh-CN" altLang="en-US" sz="2000"/>
                    </a:p>
                  </a:txBody>
                  <a:tcPr/>
                </a:tc>
                <a:tc>
                  <a:txBody>
                    <a:bodyPr/>
                    <a:lstStyle/>
                    <a:p>
                      <a:pPr algn="ctr"/>
                      <a:r>
                        <a:rPr lang="en-US" altLang="zh-CN" sz="2000"/>
                        <a:t>1</a:t>
                      </a:r>
                      <a:endParaRPr lang="zh-CN" altLang="en-US" sz="2000"/>
                    </a:p>
                  </a:txBody>
                  <a:tcPr/>
                </a:tc>
                <a:tc>
                  <a:txBody>
                    <a:bodyPr/>
                    <a:lstStyle/>
                    <a:p>
                      <a:pPr algn="ctr"/>
                      <a:r>
                        <a:rPr lang="en-US" altLang="zh-CN" sz="2000"/>
                        <a:t>9</a:t>
                      </a:r>
                      <a:endParaRPr lang="zh-CN" altLang="en-US" sz="2000"/>
                    </a:p>
                  </a:txBody>
                  <a:tcPr/>
                </a:tc>
                <a:tc>
                  <a:txBody>
                    <a:bodyPr/>
                    <a:lstStyle/>
                    <a:p>
                      <a:pPr algn="ctr"/>
                      <a:r>
                        <a:rPr lang="en-US" altLang="zh-CN" sz="2000"/>
                        <a:t>1001</a:t>
                      </a:r>
                      <a:endParaRPr lang="zh-CN" altLang="en-US" sz="2000"/>
                    </a:p>
                  </a:txBody>
                  <a:tcPr/>
                </a:tc>
                <a:tc>
                  <a:txBody>
                    <a:bodyPr/>
                    <a:lstStyle/>
                    <a:p>
                      <a:pPr algn="ctr"/>
                      <a:r>
                        <a:rPr lang="en-US" altLang="zh-CN" sz="2000"/>
                        <a:t>9</a:t>
                      </a:r>
                      <a:endParaRPr lang="zh-CN" altLang="en-US" sz="2000"/>
                    </a:p>
                  </a:txBody>
                  <a:tcPr/>
                </a:tc>
              </a:tr>
              <a:tr h="457839">
                <a:tc>
                  <a:txBody>
                    <a:bodyPr/>
                    <a:lstStyle/>
                    <a:p>
                      <a:pPr algn="ctr"/>
                      <a:r>
                        <a:rPr lang="en-US" altLang="zh-CN" sz="2000"/>
                        <a:t>2</a:t>
                      </a:r>
                      <a:endParaRPr lang="zh-CN" altLang="en-US" sz="2000"/>
                    </a:p>
                  </a:txBody>
                  <a:tcPr/>
                </a:tc>
                <a:tc>
                  <a:txBody>
                    <a:bodyPr/>
                    <a:lstStyle/>
                    <a:p>
                      <a:pPr algn="ctr"/>
                      <a:r>
                        <a:rPr lang="en-US" altLang="zh-CN" sz="2000"/>
                        <a:t>0010</a:t>
                      </a:r>
                      <a:endParaRPr lang="zh-CN" altLang="en-US" sz="2000"/>
                    </a:p>
                  </a:txBody>
                  <a:tcPr/>
                </a:tc>
                <a:tc>
                  <a:txBody>
                    <a:bodyPr/>
                    <a:lstStyle/>
                    <a:p>
                      <a:pPr algn="ctr"/>
                      <a:r>
                        <a:rPr lang="en-US" altLang="zh-CN" sz="2000"/>
                        <a:t>2</a:t>
                      </a:r>
                      <a:endParaRPr lang="zh-CN" altLang="en-US" sz="2000"/>
                    </a:p>
                  </a:txBody>
                  <a:tcPr/>
                </a:tc>
                <a:tc>
                  <a:txBody>
                    <a:bodyPr/>
                    <a:lstStyle/>
                    <a:p>
                      <a:pPr algn="ctr"/>
                      <a:r>
                        <a:rPr lang="en-US" altLang="zh-CN" sz="2000"/>
                        <a:t>10</a:t>
                      </a:r>
                      <a:endParaRPr lang="zh-CN" altLang="en-US" sz="2000"/>
                    </a:p>
                  </a:txBody>
                  <a:tcPr/>
                </a:tc>
                <a:tc>
                  <a:txBody>
                    <a:bodyPr/>
                    <a:lstStyle/>
                    <a:p>
                      <a:pPr algn="ctr"/>
                      <a:r>
                        <a:rPr lang="en-US" altLang="zh-CN" sz="2000"/>
                        <a:t>1010</a:t>
                      </a:r>
                      <a:endParaRPr lang="zh-CN" altLang="en-US" sz="2000"/>
                    </a:p>
                  </a:txBody>
                  <a:tcPr/>
                </a:tc>
                <a:tc>
                  <a:txBody>
                    <a:bodyPr/>
                    <a:lstStyle/>
                    <a:p>
                      <a:pPr algn="ctr"/>
                      <a:r>
                        <a:rPr lang="en-US" altLang="zh-CN" sz="2000"/>
                        <a:t>A</a:t>
                      </a:r>
                      <a:endParaRPr lang="zh-CN" altLang="en-US" sz="2000"/>
                    </a:p>
                  </a:txBody>
                  <a:tcPr/>
                </a:tc>
              </a:tr>
              <a:tr h="457839">
                <a:tc>
                  <a:txBody>
                    <a:bodyPr/>
                    <a:lstStyle/>
                    <a:p>
                      <a:pPr algn="ctr"/>
                      <a:r>
                        <a:rPr lang="en-US" altLang="zh-CN" sz="2000"/>
                        <a:t>3</a:t>
                      </a:r>
                      <a:endParaRPr lang="zh-CN" altLang="en-US" sz="2000"/>
                    </a:p>
                  </a:txBody>
                  <a:tcPr/>
                </a:tc>
                <a:tc>
                  <a:txBody>
                    <a:bodyPr/>
                    <a:lstStyle/>
                    <a:p>
                      <a:pPr algn="ctr"/>
                      <a:r>
                        <a:rPr lang="en-US" altLang="zh-CN" sz="2000"/>
                        <a:t>0011</a:t>
                      </a:r>
                      <a:endParaRPr lang="zh-CN" altLang="en-US" sz="2000"/>
                    </a:p>
                  </a:txBody>
                  <a:tcPr/>
                </a:tc>
                <a:tc>
                  <a:txBody>
                    <a:bodyPr/>
                    <a:lstStyle/>
                    <a:p>
                      <a:pPr algn="ctr"/>
                      <a:r>
                        <a:rPr lang="en-US" altLang="zh-CN" sz="2000"/>
                        <a:t>3</a:t>
                      </a:r>
                      <a:endParaRPr lang="zh-CN" altLang="en-US" sz="2000"/>
                    </a:p>
                  </a:txBody>
                  <a:tcPr/>
                </a:tc>
                <a:tc>
                  <a:txBody>
                    <a:bodyPr/>
                    <a:lstStyle/>
                    <a:p>
                      <a:pPr algn="ctr"/>
                      <a:r>
                        <a:rPr lang="en-US" altLang="zh-CN" sz="2000"/>
                        <a:t>11</a:t>
                      </a:r>
                      <a:endParaRPr lang="zh-CN" altLang="en-US" sz="2000"/>
                    </a:p>
                  </a:txBody>
                  <a:tcPr/>
                </a:tc>
                <a:tc>
                  <a:txBody>
                    <a:bodyPr/>
                    <a:lstStyle/>
                    <a:p>
                      <a:pPr algn="ctr"/>
                      <a:r>
                        <a:rPr lang="en-US" altLang="zh-CN" sz="2000"/>
                        <a:t>1011</a:t>
                      </a:r>
                      <a:endParaRPr lang="zh-CN" altLang="en-US" sz="2000"/>
                    </a:p>
                  </a:txBody>
                  <a:tcPr/>
                </a:tc>
                <a:tc>
                  <a:txBody>
                    <a:bodyPr/>
                    <a:lstStyle/>
                    <a:p>
                      <a:pPr algn="ctr"/>
                      <a:r>
                        <a:rPr lang="en-US" altLang="zh-CN" sz="2000"/>
                        <a:t>B</a:t>
                      </a:r>
                      <a:endParaRPr lang="zh-CN" altLang="en-US" sz="2000"/>
                    </a:p>
                  </a:txBody>
                  <a:tcPr/>
                </a:tc>
              </a:tr>
              <a:tr h="457839">
                <a:tc>
                  <a:txBody>
                    <a:bodyPr/>
                    <a:lstStyle/>
                    <a:p>
                      <a:pPr algn="ctr"/>
                      <a:r>
                        <a:rPr lang="en-US" altLang="zh-CN" sz="2000"/>
                        <a:t>4</a:t>
                      </a:r>
                      <a:endParaRPr lang="zh-CN" altLang="en-US" sz="2000"/>
                    </a:p>
                  </a:txBody>
                  <a:tcPr/>
                </a:tc>
                <a:tc>
                  <a:txBody>
                    <a:bodyPr/>
                    <a:lstStyle/>
                    <a:p>
                      <a:pPr algn="ctr"/>
                      <a:r>
                        <a:rPr lang="en-US" altLang="zh-CN" sz="2000"/>
                        <a:t>0100</a:t>
                      </a:r>
                      <a:endParaRPr lang="zh-CN" altLang="en-US" sz="2000"/>
                    </a:p>
                  </a:txBody>
                  <a:tcPr/>
                </a:tc>
                <a:tc>
                  <a:txBody>
                    <a:bodyPr/>
                    <a:lstStyle/>
                    <a:p>
                      <a:pPr algn="ctr"/>
                      <a:r>
                        <a:rPr lang="en-US" altLang="zh-CN" sz="2000"/>
                        <a:t>4</a:t>
                      </a:r>
                      <a:endParaRPr lang="zh-CN" altLang="en-US" sz="2000"/>
                    </a:p>
                  </a:txBody>
                  <a:tcPr/>
                </a:tc>
                <a:tc>
                  <a:txBody>
                    <a:bodyPr/>
                    <a:lstStyle/>
                    <a:p>
                      <a:pPr algn="ctr"/>
                      <a:r>
                        <a:rPr lang="en-US" altLang="zh-CN" sz="2000"/>
                        <a:t>12</a:t>
                      </a:r>
                      <a:endParaRPr lang="zh-CN" altLang="en-US" sz="2000"/>
                    </a:p>
                  </a:txBody>
                  <a:tcPr/>
                </a:tc>
                <a:tc>
                  <a:txBody>
                    <a:bodyPr/>
                    <a:lstStyle/>
                    <a:p>
                      <a:pPr algn="ctr"/>
                      <a:r>
                        <a:rPr lang="en-US" altLang="zh-CN" sz="2000"/>
                        <a:t>1100</a:t>
                      </a:r>
                      <a:endParaRPr lang="zh-CN" altLang="en-US" sz="2000"/>
                    </a:p>
                  </a:txBody>
                  <a:tcPr/>
                </a:tc>
                <a:tc>
                  <a:txBody>
                    <a:bodyPr/>
                    <a:lstStyle/>
                    <a:p>
                      <a:pPr algn="ctr"/>
                      <a:r>
                        <a:rPr lang="en-US" altLang="zh-CN" sz="2000"/>
                        <a:t>C</a:t>
                      </a:r>
                      <a:endParaRPr lang="zh-CN" altLang="en-US" sz="2000"/>
                    </a:p>
                  </a:txBody>
                  <a:tcPr/>
                </a:tc>
              </a:tr>
              <a:tr h="457839">
                <a:tc>
                  <a:txBody>
                    <a:bodyPr/>
                    <a:lstStyle/>
                    <a:p>
                      <a:pPr algn="ctr"/>
                      <a:r>
                        <a:rPr lang="en-US" altLang="zh-CN" sz="2000"/>
                        <a:t>5</a:t>
                      </a:r>
                      <a:endParaRPr lang="zh-CN" altLang="en-US" sz="2000"/>
                    </a:p>
                  </a:txBody>
                  <a:tcPr/>
                </a:tc>
                <a:tc>
                  <a:txBody>
                    <a:bodyPr/>
                    <a:lstStyle/>
                    <a:p>
                      <a:pPr algn="ctr"/>
                      <a:r>
                        <a:rPr lang="en-US" altLang="zh-CN" sz="2000"/>
                        <a:t>0101</a:t>
                      </a:r>
                      <a:endParaRPr lang="zh-CN" altLang="en-US" sz="2000"/>
                    </a:p>
                  </a:txBody>
                  <a:tcPr/>
                </a:tc>
                <a:tc>
                  <a:txBody>
                    <a:bodyPr/>
                    <a:lstStyle/>
                    <a:p>
                      <a:pPr algn="ctr"/>
                      <a:r>
                        <a:rPr lang="en-US" altLang="zh-CN" sz="2000"/>
                        <a:t>5</a:t>
                      </a:r>
                      <a:endParaRPr lang="zh-CN" altLang="en-US" sz="2000"/>
                    </a:p>
                  </a:txBody>
                  <a:tcPr/>
                </a:tc>
                <a:tc>
                  <a:txBody>
                    <a:bodyPr/>
                    <a:lstStyle/>
                    <a:p>
                      <a:pPr algn="ctr"/>
                      <a:r>
                        <a:rPr lang="en-US" altLang="zh-CN" sz="2000"/>
                        <a:t>13</a:t>
                      </a:r>
                      <a:endParaRPr lang="zh-CN" altLang="en-US" sz="2000"/>
                    </a:p>
                  </a:txBody>
                  <a:tcPr/>
                </a:tc>
                <a:tc>
                  <a:txBody>
                    <a:bodyPr/>
                    <a:lstStyle/>
                    <a:p>
                      <a:pPr algn="ctr"/>
                      <a:r>
                        <a:rPr lang="en-US" altLang="zh-CN" sz="2000"/>
                        <a:t>1101</a:t>
                      </a:r>
                      <a:endParaRPr lang="zh-CN" altLang="en-US" sz="2000"/>
                    </a:p>
                  </a:txBody>
                  <a:tcPr/>
                </a:tc>
                <a:tc>
                  <a:txBody>
                    <a:bodyPr/>
                    <a:lstStyle/>
                    <a:p>
                      <a:pPr algn="ctr"/>
                      <a:r>
                        <a:rPr lang="en-US" altLang="zh-CN" sz="2000"/>
                        <a:t>D</a:t>
                      </a:r>
                      <a:endParaRPr lang="zh-CN" altLang="en-US" sz="2000"/>
                    </a:p>
                  </a:txBody>
                  <a:tcPr/>
                </a:tc>
              </a:tr>
              <a:tr h="457839">
                <a:tc>
                  <a:txBody>
                    <a:bodyPr/>
                    <a:lstStyle/>
                    <a:p>
                      <a:pPr algn="ctr"/>
                      <a:r>
                        <a:rPr lang="en-US" altLang="zh-CN" sz="2000"/>
                        <a:t>6</a:t>
                      </a:r>
                      <a:endParaRPr lang="zh-CN" altLang="en-US" sz="2000"/>
                    </a:p>
                  </a:txBody>
                  <a:tcPr/>
                </a:tc>
                <a:tc>
                  <a:txBody>
                    <a:bodyPr/>
                    <a:lstStyle/>
                    <a:p>
                      <a:pPr algn="ctr"/>
                      <a:r>
                        <a:rPr lang="en-US" altLang="zh-CN" sz="2000"/>
                        <a:t>0110</a:t>
                      </a:r>
                      <a:endParaRPr lang="zh-CN" altLang="en-US" sz="2000"/>
                    </a:p>
                  </a:txBody>
                  <a:tcPr/>
                </a:tc>
                <a:tc>
                  <a:txBody>
                    <a:bodyPr/>
                    <a:lstStyle/>
                    <a:p>
                      <a:pPr algn="ctr"/>
                      <a:r>
                        <a:rPr lang="en-US" altLang="zh-CN" sz="2000"/>
                        <a:t>6</a:t>
                      </a:r>
                      <a:endParaRPr lang="zh-CN" altLang="en-US" sz="2000"/>
                    </a:p>
                  </a:txBody>
                  <a:tcPr/>
                </a:tc>
                <a:tc>
                  <a:txBody>
                    <a:bodyPr/>
                    <a:lstStyle/>
                    <a:p>
                      <a:pPr algn="ctr"/>
                      <a:r>
                        <a:rPr lang="en-US" altLang="zh-CN" sz="2000"/>
                        <a:t>14</a:t>
                      </a:r>
                      <a:endParaRPr lang="zh-CN" altLang="en-US" sz="2000"/>
                    </a:p>
                  </a:txBody>
                  <a:tcPr/>
                </a:tc>
                <a:tc>
                  <a:txBody>
                    <a:bodyPr/>
                    <a:lstStyle/>
                    <a:p>
                      <a:pPr algn="ctr"/>
                      <a:r>
                        <a:rPr lang="en-US" altLang="zh-CN" sz="2000"/>
                        <a:t>1110</a:t>
                      </a:r>
                      <a:endParaRPr lang="zh-CN" altLang="en-US" sz="2000"/>
                    </a:p>
                  </a:txBody>
                  <a:tcPr/>
                </a:tc>
                <a:tc>
                  <a:txBody>
                    <a:bodyPr/>
                    <a:lstStyle/>
                    <a:p>
                      <a:pPr algn="ctr"/>
                      <a:r>
                        <a:rPr lang="en-US" altLang="zh-CN" sz="2000"/>
                        <a:t>E</a:t>
                      </a:r>
                      <a:endParaRPr lang="zh-CN" altLang="en-US" sz="2000"/>
                    </a:p>
                  </a:txBody>
                  <a:tcPr/>
                </a:tc>
              </a:tr>
              <a:tr h="457839">
                <a:tc>
                  <a:txBody>
                    <a:bodyPr/>
                    <a:lstStyle/>
                    <a:p>
                      <a:pPr algn="ctr"/>
                      <a:r>
                        <a:rPr lang="en-US" altLang="zh-CN" sz="2000"/>
                        <a:t>7</a:t>
                      </a:r>
                      <a:endParaRPr lang="zh-CN" altLang="en-US" sz="2000"/>
                    </a:p>
                  </a:txBody>
                  <a:tcPr/>
                </a:tc>
                <a:tc>
                  <a:txBody>
                    <a:bodyPr/>
                    <a:lstStyle/>
                    <a:p>
                      <a:pPr algn="ctr"/>
                      <a:r>
                        <a:rPr lang="en-US" altLang="zh-CN" sz="2000"/>
                        <a:t>0111</a:t>
                      </a:r>
                      <a:endParaRPr lang="zh-CN" altLang="en-US" sz="2000"/>
                    </a:p>
                  </a:txBody>
                  <a:tcPr/>
                </a:tc>
                <a:tc>
                  <a:txBody>
                    <a:bodyPr/>
                    <a:lstStyle/>
                    <a:p>
                      <a:pPr algn="ctr"/>
                      <a:r>
                        <a:rPr lang="en-US" altLang="zh-CN" sz="2000"/>
                        <a:t>7</a:t>
                      </a:r>
                      <a:endParaRPr lang="zh-CN" altLang="en-US" sz="2000"/>
                    </a:p>
                  </a:txBody>
                  <a:tcPr/>
                </a:tc>
                <a:tc>
                  <a:txBody>
                    <a:bodyPr/>
                    <a:lstStyle/>
                    <a:p>
                      <a:pPr algn="ctr"/>
                      <a:r>
                        <a:rPr lang="en-US" altLang="zh-CN" sz="2000"/>
                        <a:t>15</a:t>
                      </a:r>
                      <a:endParaRPr lang="zh-CN" altLang="en-US" sz="2000"/>
                    </a:p>
                  </a:txBody>
                  <a:tcPr/>
                </a:tc>
                <a:tc>
                  <a:txBody>
                    <a:bodyPr/>
                    <a:lstStyle/>
                    <a:p>
                      <a:pPr algn="ctr"/>
                      <a:r>
                        <a:rPr lang="en-US" altLang="zh-CN" sz="2000"/>
                        <a:t>1111</a:t>
                      </a:r>
                      <a:endParaRPr lang="zh-CN" altLang="en-US" sz="2000"/>
                    </a:p>
                  </a:txBody>
                  <a:tcPr/>
                </a:tc>
                <a:tc>
                  <a:txBody>
                    <a:bodyPr/>
                    <a:lstStyle/>
                    <a:p>
                      <a:pPr algn="ctr"/>
                      <a:r>
                        <a:rPr lang="en-US" altLang="zh-CN" sz="2000"/>
                        <a:t>F</a:t>
                      </a:r>
                      <a:endParaRPr lang="zh-CN" altLang="en-US" sz="2000"/>
                    </a:p>
                  </a:txBody>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硬件设备</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1441000" y="5084746"/>
            <a:ext cx="3653307" cy="523220"/>
          </a:xfrm>
          <a:prstGeom prst="rect">
            <a:avLst/>
          </a:prstGeom>
          <a:noFill/>
        </p:spPr>
        <p:txBody>
          <a:bodyPr wrap="square" rtlCol="0">
            <a:spAutoFit/>
          </a:bodyPr>
          <a:lstStyle/>
          <a:p>
            <a:pPr algn="ctr"/>
            <a:r>
              <a:rPr lang="en-US" altLang="zh-CN" sz="2800"/>
              <a:t>51</a:t>
            </a:r>
            <a:r>
              <a:rPr lang="zh-CN" altLang="en-US" sz="2800"/>
              <a:t>单片机开发板</a:t>
            </a:r>
            <a:endParaRPr lang="en-US" altLang="zh-CN" sz="280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0223" y="1511644"/>
            <a:ext cx="4574863" cy="3431147"/>
          </a:xfrm>
          <a:prstGeom prst="rect">
            <a:avLst/>
          </a:prstGeom>
        </p:spPr>
      </p:pic>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30162" t="14962" r="30836" b="14243"/>
          <a:stretch>
            <a:fillRect/>
          </a:stretch>
        </p:blipFill>
        <p:spPr>
          <a:xfrm>
            <a:off x="8770513" y="1633113"/>
            <a:ext cx="2704564" cy="3073235"/>
          </a:xfrm>
          <a:prstGeom prst="rect">
            <a:avLst/>
          </a:prstGeom>
        </p:spPr>
      </p:pic>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31803" t="22675" r="34124"/>
          <a:stretch>
            <a:fillRect/>
          </a:stretch>
        </p:blipFill>
        <p:spPr>
          <a:xfrm>
            <a:off x="6220496" y="1633113"/>
            <a:ext cx="2550017" cy="3073235"/>
          </a:xfrm>
          <a:prstGeom prst="rect">
            <a:avLst/>
          </a:prstGeom>
        </p:spPr>
      </p:pic>
      <p:sp>
        <p:nvSpPr>
          <p:cNvPr id="12" name="文本框 11"/>
          <p:cNvSpPr txBox="1"/>
          <p:nvPr/>
        </p:nvSpPr>
        <p:spPr>
          <a:xfrm>
            <a:off x="6811490" y="5084746"/>
            <a:ext cx="3653307" cy="523220"/>
          </a:xfrm>
          <a:prstGeom prst="rect">
            <a:avLst/>
          </a:prstGeom>
          <a:noFill/>
        </p:spPr>
        <p:txBody>
          <a:bodyPr wrap="square" rtlCol="0">
            <a:spAutoFit/>
          </a:bodyPr>
          <a:lstStyle/>
          <a:p>
            <a:pPr algn="ctr"/>
            <a:r>
              <a:rPr lang="en-US" altLang="zh-CN" sz="2800"/>
              <a:t>Windows</a:t>
            </a:r>
            <a:r>
              <a:rPr lang="zh-CN" altLang="en-US" sz="2800"/>
              <a:t>电脑</a:t>
            </a:r>
            <a:endParaRPr lang="en-US" altLang="zh-CN" sz="2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C51</a:t>
            </a:r>
            <a:r>
              <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数据类型</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5" name="图片 4"/>
          <p:cNvPicPr>
            <a:picLocks noChangeAspect="1"/>
          </p:cNvPicPr>
          <p:nvPr/>
        </p:nvPicPr>
        <p:blipFill>
          <a:blip r:embed="rId1"/>
          <a:stretch>
            <a:fillRect/>
          </a:stretch>
        </p:blipFill>
        <p:spPr>
          <a:xfrm>
            <a:off x="1333164" y="1234478"/>
            <a:ext cx="9525671" cy="527943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按键介绍</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轻触按键：相当于是一种电子开关，按下时开关接通，松开时开关断开，实现原理是通过轻触按键内部的金属弹片受力弹动来实现接通和断开</a:t>
            </a:r>
            <a:endParaRPr lang="en-US" altLang="zh-CN" sz="2800"/>
          </a:p>
        </p:txBody>
      </p:sp>
      <p:pic>
        <p:nvPicPr>
          <p:cNvPr id="2" name="图片 1"/>
          <p:cNvPicPr>
            <a:picLocks noChangeAspect="1"/>
          </p:cNvPicPr>
          <p:nvPr/>
        </p:nvPicPr>
        <p:blipFill>
          <a:blip r:embed="rId1"/>
          <a:stretch>
            <a:fillRect/>
          </a:stretch>
        </p:blipFill>
        <p:spPr>
          <a:xfrm>
            <a:off x="481753" y="3218714"/>
            <a:ext cx="3022313" cy="2657980"/>
          </a:xfrm>
          <a:prstGeom prst="rect">
            <a:avLst/>
          </a:prstGeom>
        </p:spPr>
      </p:pic>
      <p:pic>
        <p:nvPicPr>
          <p:cNvPr id="8" name="图片 7"/>
          <p:cNvPicPr>
            <a:picLocks noChangeAspect="1"/>
          </p:cNvPicPr>
          <p:nvPr/>
        </p:nvPicPr>
        <p:blipFill rotWithShape="1">
          <a:blip r:embed="rId2"/>
          <a:srcRect t="6917" b="13799"/>
          <a:stretch>
            <a:fillRect/>
          </a:stretch>
        </p:blipFill>
        <p:spPr>
          <a:xfrm>
            <a:off x="8090641" y="3218714"/>
            <a:ext cx="3530395" cy="2657980"/>
          </a:xfrm>
          <a:prstGeom prst="rect">
            <a:avLst/>
          </a:prstGeom>
        </p:spPr>
      </p:pic>
      <p:pic>
        <p:nvPicPr>
          <p:cNvPr id="9" name="图片 8"/>
          <p:cNvPicPr>
            <a:picLocks noChangeAspect="1"/>
          </p:cNvPicPr>
          <p:nvPr/>
        </p:nvPicPr>
        <p:blipFill>
          <a:blip r:embed="rId3"/>
          <a:stretch>
            <a:fillRect/>
          </a:stretch>
        </p:blipFill>
        <p:spPr>
          <a:xfrm>
            <a:off x="3753935" y="3218714"/>
            <a:ext cx="4086836" cy="26579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C51</a:t>
            </a:r>
            <a:r>
              <a:rPr lang="zh-CN" altLang="en-US" sz="3200">
                <a:latin typeface="等线" panose="02010600030101010101" pitchFamily="2" charset="-122"/>
                <a:ea typeface="等线" panose="02010600030101010101" pitchFamily="2" charset="-122"/>
              </a:rPr>
              <a:t>数据运算</a:t>
            </a:r>
            <a:endParaRPr lang="zh-CN" altLang="en-US" sz="3200">
              <a:latin typeface="等线" panose="02010600030101010101" pitchFamily="2" charset="-122"/>
              <a:ea typeface="等线" panose="02010600030101010101" pitchFamily="2" charset="-122"/>
            </a:endParaRPr>
          </a:p>
        </p:txBody>
      </p:sp>
      <p:graphicFrame>
        <p:nvGraphicFramePr>
          <p:cNvPr id="8" name="表格 7"/>
          <p:cNvGraphicFramePr>
            <a:graphicFrameLocks noGrp="1"/>
          </p:cNvGraphicFramePr>
          <p:nvPr/>
        </p:nvGraphicFramePr>
        <p:xfrm>
          <a:off x="1400451" y="1052701"/>
          <a:ext cx="9391098" cy="5317607"/>
        </p:xfrm>
        <a:graphic>
          <a:graphicData uri="http://schemas.openxmlformats.org/drawingml/2006/table">
            <a:tbl>
              <a:tblPr firstRow="1" bandRow="1">
                <a:tableStyleId>{93296810-A885-4BE3-A3E7-6D5BEEA58F35}</a:tableStyleId>
              </a:tblPr>
              <a:tblGrid>
                <a:gridCol w="1565183"/>
                <a:gridCol w="1565183"/>
                <a:gridCol w="1565183"/>
                <a:gridCol w="1565183"/>
                <a:gridCol w="1565183"/>
                <a:gridCol w="1565183"/>
              </a:tblGrid>
              <a:tr h="429974">
                <a:tc>
                  <a:txBody>
                    <a:bodyPr/>
                    <a:lstStyle/>
                    <a:p>
                      <a:pPr algn="ctr"/>
                      <a:r>
                        <a:rPr lang="zh-CN" altLang="en-US" sz="2200"/>
                        <a:t>类别</a:t>
                      </a:r>
                      <a:endParaRPr lang="zh-CN" altLang="en-US" sz="2200"/>
                    </a:p>
                  </a:txBody>
                  <a:tcPr marL="98677" marR="98677" marT="49339" marB="49339"/>
                </a:tc>
                <a:tc>
                  <a:txBody>
                    <a:bodyPr/>
                    <a:lstStyle/>
                    <a:p>
                      <a:pPr algn="ctr"/>
                      <a:r>
                        <a:rPr lang="zh-CN" altLang="en-US" sz="2200"/>
                        <a:t>运算符</a:t>
                      </a:r>
                      <a:endParaRPr lang="zh-CN" altLang="en-US" sz="2200"/>
                    </a:p>
                  </a:txBody>
                  <a:tcPr marL="98677" marR="98677" marT="49339" marB="49339"/>
                </a:tc>
                <a:tc>
                  <a:txBody>
                    <a:bodyPr/>
                    <a:lstStyle/>
                    <a:p>
                      <a:pPr algn="ctr"/>
                      <a:r>
                        <a:rPr lang="zh-CN" altLang="en-US" sz="2200"/>
                        <a:t>意义</a:t>
                      </a:r>
                      <a:endParaRPr lang="zh-CN" altLang="en-US" sz="2200"/>
                    </a:p>
                  </a:txBody>
                  <a:tcPr marL="98677" marR="98677" marT="49339" marB="49339"/>
                </a:tc>
                <a:tc>
                  <a:txBody>
                    <a:bodyPr/>
                    <a:lstStyle/>
                    <a:p>
                      <a:pPr algn="ctr"/>
                      <a:r>
                        <a:rPr lang="zh-CN" altLang="en-US" sz="2200"/>
                        <a:t>类别</a:t>
                      </a:r>
                      <a:endParaRPr lang="zh-CN" altLang="en-US" sz="2200"/>
                    </a:p>
                  </a:txBody>
                  <a:tcPr marL="98677" marR="98677" marT="49339" marB="49339"/>
                </a:tc>
                <a:tc>
                  <a:txBody>
                    <a:bodyPr/>
                    <a:lstStyle/>
                    <a:p>
                      <a:pPr algn="ctr"/>
                      <a:r>
                        <a:rPr lang="zh-CN" altLang="en-US" sz="2200"/>
                        <a:t>运算符</a:t>
                      </a:r>
                      <a:endParaRPr lang="zh-CN" altLang="en-US" sz="2200"/>
                    </a:p>
                  </a:txBody>
                  <a:tcPr marL="98677" marR="98677" marT="49339" marB="49339"/>
                </a:tc>
                <a:tc>
                  <a:txBody>
                    <a:bodyPr/>
                    <a:lstStyle/>
                    <a:p>
                      <a:pPr algn="ctr"/>
                      <a:r>
                        <a:rPr lang="zh-CN" altLang="en-US" sz="2200"/>
                        <a:t>意义</a:t>
                      </a:r>
                      <a:endParaRPr lang="zh-CN" altLang="en-US" sz="2200"/>
                    </a:p>
                  </a:txBody>
                  <a:tcPr marL="98677" marR="98677" marT="49339" marB="49339"/>
                </a:tc>
              </a:tr>
              <a:tr h="397975">
                <a:tc rowSpan="6">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算术</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90325" marR="90325" marT="45163" marB="45163" anchor="ctr">
                    <a:solidFill>
                      <a:schemeClr val="accent5">
                        <a:lumMod val="20000"/>
                        <a:lumOff val="80000"/>
                      </a:schemeClr>
                    </a:solidFill>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加</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rowSpan="3">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逻辑</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90325" marR="90325" marT="45163" marB="45163" anchor="ctr">
                    <a:solidFill>
                      <a:schemeClr val="accent5">
                        <a:lumMod val="20000"/>
                        <a:lumOff val="80000"/>
                      </a:schemeClr>
                    </a:solidFill>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&amp;&amp;</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逻辑与</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r>
              <a:tr h="397975">
                <a:tc vMerge="1">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减</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vMerge="1">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逻辑或</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r>
              <a:tr h="397975">
                <a:tc vMerge="1">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乘</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vMerge="1">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逻辑非</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r>
              <a:tr h="397975">
                <a:tc vMerge="1">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除</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rowSpan="6">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位运算</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90325" marR="90325" marT="45163" marB="45163" anchor="ctr">
                    <a:solidFill>
                      <a:schemeClr val="accent5">
                        <a:lumMod val="20000"/>
                        <a:lumOff val="80000"/>
                      </a:schemeClr>
                    </a:solidFill>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&lt;&lt;</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按位左移</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r>
              <a:tr h="397975">
                <a:tc vMerge="1">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取余</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vMerge="1">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&gt;&gt;</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按位右移</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r>
              <a:tr h="397975">
                <a:tc vMerge="1">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赋值</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vMerge="1">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&amp;</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按位与</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r>
              <a:tr h="397975">
                <a:tc rowSpan="6">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判断</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90325" marR="90325" marT="45163" marB="45163" anchor="ctr">
                    <a:solidFill>
                      <a:schemeClr val="accent5">
                        <a:lumMod val="20000"/>
                        <a:lumOff val="80000"/>
                      </a:schemeClr>
                    </a:solidFill>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&gt;</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大于</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vMerge="1">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按位或</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r>
              <a:tr h="397975">
                <a:tc vMerge="1">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&gt;=</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大于等于</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vMerge="1">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2200" b="0" i="0" u="none" strike="noStrike">
                          <a:solidFill>
                            <a:srgbClr val="000000"/>
                          </a:solidFill>
                          <a:effectLst/>
                          <a:latin typeface="等线" panose="02010600030101010101" pitchFamily="2" charset="-122"/>
                          <a:ea typeface="+mn-ea"/>
                        </a:rPr>
                        <a:t>^</a:t>
                      </a:r>
                      <a:endParaRPr lang="en-US" altLang="zh-CN" sz="2200" b="0" i="0" u="none" strike="noStrike">
                        <a:solidFill>
                          <a:srgbClr val="000000"/>
                        </a:solidFill>
                        <a:effectLst/>
                        <a:latin typeface="等线" panose="02010600030101010101" pitchFamily="2" charset="-122"/>
                        <a:ea typeface="+mn-ea"/>
                      </a:endParaRP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按位异或</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r>
              <a:tr h="397975">
                <a:tc vMerge="1">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&lt;</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小于</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vMerge="1">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2200" b="0" i="0" u="none" strike="noStrike">
                          <a:solidFill>
                            <a:srgbClr val="000000"/>
                          </a:solidFill>
                          <a:effectLst/>
                          <a:latin typeface="等线" panose="02010600030101010101" pitchFamily="2" charset="-122"/>
                          <a:ea typeface="+mn-ea"/>
                        </a:rPr>
                        <a:t>~</a:t>
                      </a:r>
                      <a:endParaRPr lang="en-US" altLang="zh-CN" sz="2200" b="0" i="0" u="none" strike="noStrike">
                        <a:solidFill>
                          <a:srgbClr val="000000"/>
                        </a:solidFill>
                        <a:effectLst/>
                        <a:latin typeface="等线" panose="02010600030101010101" pitchFamily="2" charset="-122"/>
                        <a:ea typeface="+mn-ea"/>
                      </a:endParaRP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按位取反</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r>
              <a:tr h="429974">
                <a:tc vMerge="1">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&lt;=</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小于等于</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r>
              <a:tr h="429974">
                <a:tc vMerge="1">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等于</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r>
              <a:tr h="429974">
                <a:tc vMerge="1">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不等于</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8628" marR="8628" marT="8628" marB="0" anchor="ctr">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C51</a:t>
            </a:r>
            <a:r>
              <a:rPr lang="zh-CN" altLang="en-US" sz="3200">
                <a:latin typeface="等线" panose="02010600030101010101" pitchFamily="2" charset="-122"/>
                <a:ea typeface="等线" panose="02010600030101010101" pitchFamily="2" charset="-122"/>
              </a:rPr>
              <a:t>基本语句</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nvGraphicFramePr>
        <p:xfrm>
          <a:off x="187090" y="871081"/>
          <a:ext cx="11817819" cy="5815854"/>
        </p:xfrm>
        <a:graphic>
          <a:graphicData uri="http://schemas.openxmlformats.org/drawingml/2006/table">
            <a:tbl>
              <a:tblPr firstRow="1" bandRow="1">
                <a:tableStyleId>{93296810-A885-4BE3-A3E7-6D5BEEA58F35}</a:tableStyleId>
              </a:tblPr>
              <a:tblGrid>
                <a:gridCol w="2228352"/>
                <a:gridCol w="2586501"/>
                <a:gridCol w="4000389"/>
                <a:gridCol w="3002577"/>
              </a:tblGrid>
              <a:tr h="545526">
                <a:tc>
                  <a:txBody>
                    <a:bodyPr/>
                    <a:lstStyle/>
                    <a:p>
                      <a:pPr algn="ctr"/>
                      <a:r>
                        <a:rPr lang="zh-CN" altLang="en-US" sz="2600"/>
                        <a:t>语句</a:t>
                      </a:r>
                      <a:endParaRPr lang="zh-CN" altLang="en-US" sz="2600"/>
                    </a:p>
                  </a:txBody>
                  <a:tcPr marL="133569" marR="133569" marT="66784" marB="66784"/>
                </a:tc>
                <a:tc>
                  <a:txBody>
                    <a:bodyPr/>
                    <a:lstStyle/>
                    <a:p>
                      <a:pPr algn="ctr"/>
                      <a:r>
                        <a:rPr lang="zh-CN" altLang="en-US" sz="2600"/>
                        <a:t>解释</a:t>
                      </a:r>
                      <a:endParaRPr lang="zh-CN" altLang="en-US" sz="2600"/>
                    </a:p>
                  </a:txBody>
                  <a:tcPr marL="133569" marR="133569" marT="66784" marB="66784"/>
                </a:tc>
                <a:tc>
                  <a:txBody>
                    <a:bodyPr/>
                    <a:lstStyle/>
                    <a:p>
                      <a:pPr algn="ctr"/>
                      <a:r>
                        <a:rPr lang="zh-CN" altLang="en-US" sz="2600"/>
                        <a:t>语句</a:t>
                      </a:r>
                      <a:endParaRPr lang="zh-CN" altLang="en-US" sz="2600"/>
                    </a:p>
                  </a:txBody>
                  <a:tcPr marL="133569" marR="133569" marT="66784" marB="66784"/>
                </a:tc>
                <a:tc>
                  <a:txBody>
                    <a:bodyPr/>
                    <a:lstStyle/>
                    <a:p>
                      <a:pPr algn="ctr"/>
                      <a:r>
                        <a:rPr lang="zh-CN" altLang="en-US" sz="2600"/>
                        <a:t>解释</a:t>
                      </a:r>
                      <a:endParaRPr lang="zh-CN" altLang="en-US" sz="2600"/>
                    </a:p>
                  </a:txBody>
                  <a:tcPr marL="133569" marR="133569" marT="66784" marB="66784"/>
                </a:tc>
              </a:tr>
              <a:tr h="2397197">
                <a:tc>
                  <a:txBody>
                    <a:bodyPr/>
                    <a:lstStyle/>
                    <a:p>
                      <a:r>
                        <a:rPr lang="en-US" altLang="zh-CN" sz="1800">
                          <a:latin typeface="Consolas" panose="020B0609020204030204" pitchFamily="49" charset="0"/>
                        </a:rPr>
                        <a:t>if(</a:t>
                      </a:r>
                      <a:r>
                        <a:rPr lang="zh-CN" altLang="en-US" sz="1800">
                          <a:latin typeface="Consolas" panose="020B0609020204030204" pitchFamily="49" charset="0"/>
                        </a:rPr>
                        <a:t>逻辑表达式</a:t>
                      </a:r>
                      <a:r>
                        <a:rPr lang="en-US" altLang="zh-CN" sz="1800">
                          <a:latin typeface="Consolas" panose="020B0609020204030204" pitchFamily="49" charset="0"/>
                        </a:rPr>
                        <a:t>)</a:t>
                      </a:r>
                      <a:endParaRPr lang="en-US" altLang="zh-CN" sz="1800">
                        <a:latin typeface="Consolas" panose="020B0609020204030204" pitchFamily="49" charset="0"/>
                      </a:endParaRPr>
                    </a:p>
                    <a:p>
                      <a:r>
                        <a:rPr lang="en-US" altLang="zh-CN" sz="1800">
                          <a:latin typeface="Consolas" panose="020B0609020204030204" pitchFamily="49" charset="0"/>
                        </a:rPr>
                        <a:t>{</a:t>
                      </a:r>
                      <a:endParaRPr lang="en-US" altLang="zh-CN" sz="1800">
                        <a:latin typeface="Consolas" panose="020B0609020204030204" pitchFamily="49" charset="0"/>
                      </a:endParaRPr>
                    </a:p>
                    <a:p>
                      <a:r>
                        <a:rPr lang="en-US" altLang="zh-CN" sz="1800">
                          <a:latin typeface="Consolas" panose="020B0609020204030204" pitchFamily="49" charset="0"/>
                        </a:rPr>
                        <a:t>    </a:t>
                      </a:r>
                      <a:r>
                        <a:rPr lang="zh-CN" altLang="en-US" sz="1800">
                          <a:latin typeface="Consolas" panose="020B0609020204030204" pitchFamily="49" charset="0"/>
                        </a:rPr>
                        <a:t>语句体</a:t>
                      </a:r>
                      <a:r>
                        <a:rPr lang="en-US" altLang="zh-CN" sz="1800">
                          <a:latin typeface="Consolas" panose="020B0609020204030204" pitchFamily="49" charset="0"/>
                        </a:rPr>
                        <a:t>1;</a:t>
                      </a:r>
                      <a:endParaRPr lang="en-US" altLang="zh-CN" sz="1800">
                        <a:latin typeface="Consolas" panose="020B0609020204030204" pitchFamily="49" charset="0"/>
                      </a:endParaRPr>
                    </a:p>
                    <a:p>
                      <a:r>
                        <a:rPr lang="en-US" altLang="zh-CN" sz="1800">
                          <a:latin typeface="Consolas" panose="020B0609020204030204" pitchFamily="49" charset="0"/>
                        </a:rPr>
                        <a:t>}</a:t>
                      </a:r>
                      <a:endParaRPr lang="en-US" altLang="zh-CN" sz="1800">
                        <a:latin typeface="Consolas" panose="020B0609020204030204" pitchFamily="49" charset="0"/>
                      </a:endParaRPr>
                    </a:p>
                    <a:p>
                      <a:r>
                        <a:rPr lang="en-US" altLang="zh-CN" sz="1800">
                          <a:latin typeface="Consolas" panose="020B0609020204030204" pitchFamily="49" charset="0"/>
                        </a:rPr>
                        <a:t>else</a:t>
                      </a:r>
                      <a:endParaRPr lang="en-US" altLang="zh-CN" sz="1800">
                        <a:latin typeface="Consolas" panose="020B0609020204030204" pitchFamily="49" charset="0"/>
                      </a:endParaRPr>
                    </a:p>
                    <a:p>
                      <a:r>
                        <a:rPr lang="en-US" altLang="zh-CN" sz="1800">
                          <a:latin typeface="Consolas" panose="020B0609020204030204" pitchFamily="49" charset="0"/>
                        </a:rPr>
                        <a:t>{</a:t>
                      </a:r>
                      <a:endParaRPr lang="en-US" altLang="zh-CN" sz="1800">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a:latin typeface="Consolas" panose="020B0609020204030204" pitchFamily="49" charset="0"/>
                        </a:rPr>
                        <a:t>    语句体</a:t>
                      </a:r>
                      <a:r>
                        <a:rPr lang="en-US" altLang="zh-CN" sz="1800">
                          <a:latin typeface="Consolas" panose="020B0609020204030204" pitchFamily="49" charset="0"/>
                        </a:rPr>
                        <a:t>2;</a:t>
                      </a:r>
                      <a:endParaRPr lang="en-US" altLang="zh-CN" sz="1800">
                        <a:latin typeface="Consolas" panose="020B0609020204030204" pitchFamily="49" charset="0"/>
                      </a:endParaRPr>
                    </a:p>
                    <a:p>
                      <a:r>
                        <a:rPr lang="en-US" altLang="zh-CN" sz="1800">
                          <a:latin typeface="Consolas" panose="020B0609020204030204" pitchFamily="49" charset="0"/>
                        </a:rPr>
                        <a:t>}</a:t>
                      </a:r>
                      <a:endParaRPr lang="zh-CN" altLang="en-US" sz="1800">
                        <a:latin typeface="Consolas" panose="020B0609020204030204" pitchFamily="49" charset="0"/>
                      </a:endParaRPr>
                    </a:p>
                  </a:txBody>
                  <a:tcPr marL="133569" marR="133569" marT="66784" marB="66784"/>
                </a:tc>
                <a:tc>
                  <a:txBody>
                    <a:bodyPr/>
                    <a:lstStyle/>
                    <a:p>
                      <a:r>
                        <a:rPr lang="zh-CN" altLang="en-US" sz="2000"/>
                        <a:t>如果</a:t>
                      </a:r>
                      <a:r>
                        <a:rPr lang="zh-CN" altLang="en-US" sz="2000">
                          <a:latin typeface="Consolas" panose="020B0609020204030204" pitchFamily="49" charset="0"/>
                        </a:rPr>
                        <a:t>逻辑</a:t>
                      </a:r>
                      <a:r>
                        <a:rPr lang="zh-CN" altLang="en-US" sz="2000"/>
                        <a:t>表达式成立</a:t>
                      </a:r>
                      <a:endParaRPr lang="en-US" altLang="zh-CN" sz="2000"/>
                    </a:p>
                    <a:p>
                      <a:r>
                        <a:rPr lang="zh-CN" altLang="en-US" sz="2000"/>
                        <a:t>    执行语句体</a:t>
                      </a:r>
                      <a:r>
                        <a:rPr lang="en-US" altLang="zh-CN" sz="2000"/>
                        <a:t>1</a:t>
                      </a:r>
                      <a:endParaRPr lang="en-US" altLang="zh-CN" sz="200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t>否则</a:t>
                      </a:r>
                      <a:endParaRPr lang="en-US" altLang="zh-CN" sz="200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t>    执行</a:t>
                      </a:r>
                      <a:r>
                        <a:rPr lang="zh-CN" altLang="en-US" sz="2000">
                          <a:latin typeface="Consolas" panose="020B0609020204030204" pitchFamily="49" charset="0"/>
                        </a:rPr>
                        <a:t>语句体</a:t>
                      </a:r>
                      <a:r>
                        <a:rPr lang="en-US" altLang="zh-CN" sz="2000">
                          <a:latin typeface="Consolas" panose="020B0609020204030204" pitchFamily="49" charset="0"/>
                        </a:rPr>
                        <a:t>2</a:t>
                      </a:r>
                      <a:endParaRPr lang="en-US" altLang="zh-CN" sz="2000">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00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a:t>(else</a:t>
                      </a:r>
                      <a:r>
                        <a:rPr lang="zh-CN" altLang="en-US" sz="2000"/>
                        <a:t>可以不写</a:t>
                      </a:r>
                      <a:r>
                        <a:rPr lang="en-US" altLang="zh-CN" sz="2000"/>
                        <a:t>)</a:t>
                      </a:r>
                      <a:endParaRPr lang="en-US" altLang="zh-CN" sz="2000"/>
                    </a:p>
                  </a:txBody>
                  <a:tcPr marL="133569" marR="133569" marT="66784" marB="66784"/>
                </a:tc>
                <a:tc>
                  <a:txBody>
                    <a:bodyPr/>
                    <a:lstStyle/>
                    <a:p>
                      <a:r>
                        <a:rPr lang="en-US" altLang="zh-CN" sz="1800">
                          <a:latin typeface="Consolas" panose="020B0609020204030204" pitchFamily="49" charset="0"/>
                        </a:rPr>
                        <a:t>for(</a:t>
                      </a:r>
                      <a:r>
                        <a:rPr lang="zh-CN" altLang="en-US" sz="1800">
                          <a:latin typeface="Consolas" panose="020B0609020204030204" pitchFamily="49" charset="0"/>
                        </a:rPr>
                        <a:t>初始化</a:t>
                      </a:r>
                      <a:r>
                        <a:rPr lang="en-US" altLang="zh-CN" sz="1800">
                          <a:latin typeface="Consolas" panose="020B0609020204030204" pitchFamily="49" charset="0"/>
                        </a:rPr>
                        <a:t>;</a:t>
                      </a:r>
                      <a:r>
                        <a:rPr lang="zh-CN" altLang="en-US" sz="1800">
                          <a:latin typeface="Consolas" panose="020B0609020204030204" pitchFamily="49" charset="0"/>
                        </a:rPr>
                        <a:t>逻辑表达式</a:t>
                      </a:r>
                      <a:r>
                        <a:rPr lang="en-US" altLang="zh-CN" sz="1800">
                          <a:latin typeface="Consolas" panose="020B0609020204030204" pitchFamily="49" charset="0"/>
                        </a:rPr>
                        <a:t>;</a:t>
                      </a:r>
                      <a:r>
                        <a:rPr lang="zh-CN" altLang="en-US" sz="1800">
                          <a:latin typeface="Consolas" panose="020B0609020204030204" pitchFamily="49" charset="0"/>
                        </a:rPr>
                        <a:t>更改条件</a:t>
                      </a:r>
                      <a:r>
                        <a:rPr lang="en-US" altLang="zh-CN" sz="1800">
                          <a:latin typeface="Consolas" panose="020B0609020204030204" pitchFamily="49" charset="0"/>
                        </a:rPr>
                        <a:t>)</a:t>
                      </a:r>
                      <a:endParaRPr lang="en-US" altLang="zh-CN" sz="1800">
                        <a:latin typeface="Consolas" panose="020B0609020204030204" pitchFamily="49" charset="0"/>
                      </a:endParaRPr>
                    </a:p>
                    <a:p>
                      <a:r>
                        <a:rPr lang="en-US" altLang="zh-CN" sz="1800">
                          <a:latin typeface="Consolas" panose="020B0609020204030204" pitchFamily="49" charset="0"/>
                        </a:rPr>
                        <a:t>{</a:t>
                      </a:r>
                      <a:endParaRPr lang="en-US" altLang="zh-CN" sz="1800">
                        <a:latin typeface="Consolas" panose="020B0609020204030204" pitchFamily="49" charset="0"/>
                      </a:endParaRPr>
                    </a:p>
                    <a:p>
                      <a:r>
                        <a:rPr lang="en-US" altLang="zh-CN" sz="1800">
                          <a:latin typeface="Consolas" panose="020B0609020204030204" pitchFamily="49" charset="0"/>
                        </a:rPr>
                        <a:t>    </a:t>
                      </a:r>
                      <a:r>
                        <a:rPr lang="zh-CN" altLang="en-US" sz="1800">
                          <a:latin typeface="Consolas" panose="020B0609020204030204" pitchFamily="49" charset="0"/>
                        </a:rPr>
                        <a:t>循环体</a:t>
                      </a:r>
                      <a:r>
                        <a:rPr lang="en-US" altLang="zh-CN" sz="1800">
                          <a:latin typeface="Consolas" panose="020B0609020204030204" pitchFamily="49" charset="0"/>
                        </a:rPr>
                        <a:t>;</a:t>
                      </a:r>
                      <a:endParaRPr lang="en-US" altLang="zh-CN" sz="1800">
                        <a:latin typeface="Consolas" panose="020B0609020204030204" pitchFamily="49" charset="0"/>
                      </a:endParaRPr>
                    </a:p>
                    <a:p>
                      <a:r>
                        <a:rPr lang="en-US" altLang="zh-CN" sz="1800">
                          <a:latin typeface="Consolas" panose="020B0609020204030204" pitchFamily="49" charset="0"/>
                        </a:rPr>
                        <a:t>}</a:t>
                      </a:r>
                      <a:endParaRPr lang="en-US" altLang="zh-CN" sz="1800">
                        <a:latin typeface="Consolas" panose="020B0609020204030204" pitchFamily="49" charset="0"/>
                      </a:endParaRPr>
                    </a:p>
                  </a:txBody>
                  <a:tcPr marL="133569" marR="133569" marT="66784" marB="66784"/>
                </a:tc>
                <a:tc>
                  <a:txBody>
                    <a:bodyPr/>
                    <a:lstStyle/>
                    <a:p>
                      <a:r>
                        <a:rPr lang="zh-CN" altLang="en-US" sz="2000"/>
                        <a:t>先执行初始化</a:t>
                      </a:r>
                      <a:endParaRPr lang="en-US" altLang="zh-CN" sz="2000"/>
                    </a:p>
                    <a:p>
                      <a:r>
                        <a:rPr lang="zh-CN" altLang="en-US" sz="2000"/>
                        <a:t>再判断逻辑表达式</a:t>
                      </a:r>
                      <a:endParaRPr lang="en-US" altLang="zh-CN" sz="2000"/>
                    </a:p>
                    <a:p>
                      <a:r>
                        <a:rPr lang="zh-CN" altLang="en-US" sz="2000"/>
                        <a:t>若成立则执行循环体</a:t>
                      </a:r>
                      <a:endParaRPr lang="en-US" altLang="zh-CN" sz="2000"/>
                    </a:p>
                    <a:p>
                      <a:r>
                        <a:rPr lang="zh-CN" altLang="en-US" sz="2000"/>
                        <a:t>执行后更改条件</a:t>
                      </a:r>
                      <a:endParaRPr lang="en-US" altLang="zh-CN" sz="2000"/>
                    </a:p>
                    <a:p>
                      <a:r>
                        <a:rPr lang="zh-CN" altLang="en-US" sz="2000"/>
                        <a:t>再判断逻辑表达式</a:t>
                      </a:r>
                      <a:endParaRPr lang="en-US" altLang="zh-CN" sz="2000"/>
                    </a:p>
                    <a:p>
                      <a:r>
                        <a:rPr lang="zh-CN" altLang="en-US" sz="2000"/>
                        <a:t>直到表达式不成立</a:t>
                      </a:r>
                      <a:endParaRPr lang="en-US" altLang="zh-CN" sz="2000"/>
                    </a:p>
                  </a:txBody>
                  <a:tcPr marL="133569" marR="133569" marT="66784" marB="66784"/>
                </a:tc>
              </a:tr>
              <a:tr h="2873131">
                <a:tc>
                  <a:txBody>
                    <a:bodyPr/>
                    <a:lstStyle/>
                    <a:p>
                      <a:r>
                        <a:rPr lang="en-US" altLang="zh-CN" sz="1800">
                          <a:latin typeface="Consolas" panose="020B0609020204030204" pitchFamily="49" charset="0"/>
                        </a:rPr>
                        <a:t>while(</a:t>
                      </a:r>
                      <a:r>
                        <a:rPr lang="zh-CN" altLang="en-US" sz="1800">
                          <a:latin typeface="Consolas" panose="020B0609020204030204" pitchFamily="49" charset="0"/>
                        </a:rPr>
                        <a:t>逻辑表达式</a:t>
                      </a:r>
                      <a:r>
                        <a:rPr lang="en-US" altLang="zh-CN" sz="1800">
                          <a:latin typeface="Consolas" panose="020B0609020204030204" pitchFamily="49" charset="0"/>
                        </a:rPr>
                        <a:t>)</a:t>
                      </a:r>
                      <a:endParaRPr lang="en-US" altLang="zh-CN" sz="1800">
                        <a:latin typeface="Consolas" panose="020B0609020204030204" pitchFamily="49" charset="0"/>
                      </a:endParaRPr>
                    </a:p>
                    <a:p>
                      <a:r>
                        <a:rPr lang="en-US" altLang="zh-CN" sz="1800">
                          <a:latin typeface="Consolas" panose="020B0609020204030204" pitchFamily="49" charset="0"/>
                        </a:rPr>
                        <a:t>{</a:t>
                      </a:r>
                      <a:endParaRPr lang="en-US" altLang="zh-CN" sz="1800">
                        <a:latin typeface="Consolas" panose="020B0609020204030204" pitchFamily="49" charset="0"/>
                      </a:endParaRPr>
                    </a:p>
                    <a:p>
                      <a:r>
                        <a:rPr lang="zh-CN" altLang="en-US" sz="1800">
                          <a:latin typeface="Consolas" panose="020B0609020204030204" pitchFamily="49" charset="0"/>
                        </a:rPr>
                        <a:t>    循环体</a:t>
                      </a:r>
                      <a:r>
                        <a:rPr lang="en-US" altLang="zh-CN" sz="1800">
                          <a:latin typeface="Consolas" panose="020B0609020204030204" pitchFamily="49" charset="0"/>
                        </a:rPr>
                        <a:t>;</a:t>
                      </a:r>
                      <a:endParaRPr lang="en-US" altLang="zh-CN" sz="1800">
                        <a:latin typeface="Consolas" panose="020B0609020204030204" pitchFamily="49" charset="0"/>
                      </a:endParaRPr>
                    </a:p>
                    <a:p>
                      <a:r>
                        <a:rPr lang="en-US" altLang="zh-CN" sz="1800">
                          <a:latin typeface="Consolas" panose="020B0609020204030204" pitchFamily="49" charset="0"/>
                        </a:rPr>
                        <a:t>}</a:t>
                      </a:r>
                      <a:endParaRPr lang="en-US" altLang="zh-CN" sz="1800">
                        <a:latin typeface="Consolas" panose="020B0609020204030204" pitchFamily="49" charset="0"/>
                      </a:endParaRPr>
                    </a:p>
                  </a:txBody>
                  <a:tcPr marL="133569" marR="133569" marT="66784" marB="66784"/>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solidFill>
                          <a:effectLst/>
                          <a:uLnTx/>
                          <a:uFillTx/>
                          <a:latin typeface="+mn-lt"/>
                          <a:ea typeface="+mn-ea"/>
                          <a:cs typeface="+mn-cs"/>
                        </a:rPr>
                        <a:t>如果</a:t>
                      </a:r>
                      <a:r>
                        <a:rPr kumimoji="0" lang="zh-CN" altLang="en-US" sz="200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逻辑</a:t>
                      </a:r>
                      <a:r>
                        <a:rPr kumimoji="0" lang="zh-CN" altLang="en-US" sz="2000" b="0" i="0" u="none" strike="noStrike" kern="1200" cap="none" spc="0" normalizeH="0" baseline="0" noProof="0">
                          <a:ln>
                            <a:noFill/>
                          </a:ln>
                          <a:solidFill>
                            <a:prstClr val="black"/>
                          </a:solidFill>
                          <a:effectLst/>
                          <a:uLnTx/>
                          <a:uFillTx/>
                          <a:latin typeface="+mn-lt"/>
                          <a:ea typeface="+mn-ea"/>
                          <a:cs typeface="+mn-cs"/>
                        </a:rPr>
                        <a:t>表达式成立</a:t>
                      </a:r>
                      <a:endParaRPr kumimoji="0" lang="en-US" altLang="zh-CN" sz="20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solidFill>
                          <a:effectLst/>
                          <a:uLnTx/>
                          <a:uFillTx/>
                          <a:latin typeface="+mn-lt"/>
                          <a:ea typeface="+mn-ea"/>
                          <a:cs typeface="+mn-cs"/>
                        </a:rPr>
                        <a:t>    执行循环体</a:t>
                      </a:r>
                      <a:endParaRPr kumimoji="0" lang="en-US" altLang="zh-CN" sz="20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t>执行后再次判断</a:t>
                      </a:r>
                      <a:endParaRPr lang="en-US" altLang="zh-CN" sz="200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t>若还成立则继续执行直到表达式不成立</a:t>
                      </a:r>
                      <a:endParaRPr lang="zh-CN" altLang="en-US" sz="2000"/>
                    </a:p>
                  </a:txBody>
                  <a:tcPr marL="133569" marR="133569" marT="66784" marB="66784"/>
                </a:tc>
                <a:tc>
                  <a:txBody>
                    <a:bodyPr/>
                    <a:lstStyle/>
                    <a:p>
                      <a:r>
                        <a:rPr lang="en-US" altLang="zh-CN" sz="1800">
                          <a:latin typeface="Consolas" panose="020B0609020204030204" pitchFamily="49" charset="0"/>
                        </a:rPr>
                        <a:t>switch(</a:t>
                      </a:r>
                      <a:r>
                        <a:rPr lang="zh-CN" altLang="en-US" sz="1800">
                          <a:latin typeface="Consolas" panose="020B0609020204030204" pitchFamily="49" charset="0"/>
                        </a:rPr>
                        <a:t>变量</a:t>
                      </a:r>
                      <a:r>
                        <a:rPr lang="en-US" altLang="zh-CN" sz="1800">
                          <a:latin typeface="Consolas" panose="020B0609020204030204" pitchFamily="49" charset="0"/>
                        </a:rPr>
                        <a:t>)</a:t>
                      </a:r>
                      <a:endParaRPr lang="en-US" altLang="zh-CN" sz="1800">
                        <a:latin typeface="Consolas" panose="020B0609020204030204" pitchFamily="49" charset="0"/>
                      </a:endParaRPr>
                    </a:p>
                    <a:p>
                      <a:r>
                        <a:rPr lang="en-US" altLang="zh-CN" sz="1800">
                          <a:latin typeface="Consolas" panose="020B0609020204030204" pitchFamily="49" charset="0"/>
                        </a:rPr>
                        <a:t>{</a:t>
                      </a:r>
                      <a:endParaRPr lang="en-US" altLang="zh-CN" sz="1800">
                        <a:latin typeface="Consolas" panose="020B0609020204030204" pitchFamily="49" charset="0"/>
                      </a:endParaRPr>
                    </a:p>
                    <a:p>
                      <a:r>
                        <a:rPr lang="en-US" altLang="zh-CN" sz="1800">
                          <a:latin typeface="Consolas" panose="020B0609020204030204" pitchFamily="49" charset="0"/>
                        </a:rPr>
                        <a:t>    case </a:t>
                      </a:r>
                      <a:r>
                        <a:rPr lang="zh-CN" altLang="en-US" sz="1800">
                          <a:latin typeface="Consolas" panose="020B0609020204030204" pitchFamily="49" charset="0"/>
                        </a:rPr>
                        <a:t>常量</a:t>
                      </a:r>
                      <a:r>
                        <a:rPr lang="en-US" altLang="zh-CN" sz="1800">
                          <a:latin typeface="Consolas" panose="020B0609020204030204" pitchFamily="49" charset="0"/>
                        </a:rPr>
                        <a:t>1:</a:t>
                      </a:r>
                      <a:r>
                        <a:rPr lang="zh-CN" altLang="en-US" sz="1800">
                          <a:latin typeface="Consolas" panose="020B0609020204030204" pitchFamily="49" charset="0"/>
                        </a:rPr>
                        <a:t>语句体</a:t>
                      </a:r>
                      <a:r>
                        <a:rPr lang="en-US" altLang="zh-CN" sz="1800">
                          <a:latin typeface="Consolas" panose="020B0609020204030204" pitchFamily="49" charset="0"/>
                        </a:rPr>
                        <a:t>1;break;</a:t>
                      </a:r>
                      <a:endParaRPr lang="en-US" altLang="zh-CN" sz="1800">
                        <a:latin typeface="Consolas" panose="020B0609020204030204" pitchFamily="49" charset="0"/>
                      </a:endParaRPr>
                    </a:p>
                    <a:p>
                      <a:r>
                        <a:rPr lang="en-US" altLang="zh-CN" sz="1800">
                          <a:latin typeface="Consolas" panose="020B0609020204030204" pitchFamily="49" charset="0"/>
                        </a:rPr>
                        <a:t>    case </a:t>
                      </a:r>
                      <a:r>
                        <a:rPr lang="zh-CN" altLang="en-US" sz="1800">
                          <a:latin typeface="Consolas" panose="020B0609020204030204" pitchFamily="49" charset="0"/>
                        </a:rPr>
                        <a:t>常量</a:t>
                      </a:r>
                      <a:r>
                        <a:rPr lang="en-US" altLang="zh-CN" sz="1800">
                          <a:latin typeface="Consolas" panose="020B0609020204030204" pitchFamily="49" charset="0"/>
                        </a:rPr>
                        <a:t>2:</a:t>
                      </a:r>
                      <a:r>
                        <a:rPr lang="zh-CN" altLang="en-US" sz="1800">
                          <a:latin typeface="Consolas" panose="020B0609020204030204" pitchFamily="49" charset="0"/>
                        </a:rPr>
                        <a:t>语句体</a:t>
                      </a:r>
                      <a:r>
                        <a:rPr lang="en-US" altLang="zh-CN" sz="1800">
                          <a:latin typeface="Consolas" panose="020B0609020204030204" pitchFamily="49" charset="0"/>
                        </a:rPr>
                        <a:t>2;break;</a:t>
                      </a:r>
                      <a:endParaRPr lang="en-US" altLang="zh-CN" sz="1800">
                        <a:latin typeface="Consolas" panose="020B0609020204030204" pitchFamily="49" charset="0"/>
                      </a:endParaRPr>
                    </a:p>
                    <a:p>
                      <a:r>
                        <a:rPr lang="en-US" altLang="zh-CN" sz="1800">
                          <a:latin typeface="Consolas" panose="020B0609020204030204" pitchFamily="49" charset="0"/>
                        </a:rPr>
                        <a:t>    (...)</a:t>
                      </a:r>
                      <a:endParaRPr lang="en-US" altLang="zh-CN" sz="1800">
                        <a:latin typeface="Consolas" panose="020B0609020204030204" pitchFamily="49" charset="0"/>
                      </a:endParaRPr>
                    </a:p>
                    <a:p>
                      <a:r>
                        <a:rPr lang="en-US" altLang="zh-CN" sz="1800">
                          <a:latin typeface="Consolas" panose="020B0609020204030204" pitchFamily="49" charset="0"/>
                        </a:rPr>
                        <a:t>    default:</a:t>
                      </a:r>
                      <a:r>
                        <a:rPr lang="zh-CN" altLang="en-US" sz="1800">
                          <a:latin typeface="Consolas" panose="020B0609020204030204" pitchFamily="49" charset="0"/>
                        </a:rPr>
                        <a:t>语句体</a:t>
                      </a:r>
                      <a:r>
                        <a:rPr lang="en-US" altLang="zh-CN" sz="1800">
                          <a:latin typeface="Consolas" panose="020B0609020204030204" pitchFamily="49" charset="0"/>
                        </a:rPr>
                        <a:t>x;break;</a:t>
                      </a:r>
                      <a:endParaRPr lang="en-US" altLang="zh-CN" sz="1800">
                        <a:latin typeface="Consolas" panose="020B0609020204030204" pitchFamily="49" charset="0"/>
                      </a:endParaRPr>
                    </a:p>
                    <a:p>
                      <a:r>
                        <a:rPr lang="en-US" altLang="zh-CN" sz="1800">
                          <a:latin typeface="Consolas" panose="020B0609020204030204" pitchFamily="49" charset="0"/>
                        </a:rPr>
                        <a:t>}</a:t>
                      </a:r>
                      <a:endParaRPr lang="zh-CN" altLang="en-US" sz="1800"/>
                    </a:p>
                  </a:txBody>
                  <a:tcPr marL="133569" marR="133569" marT="66784" marB="66784"/>
                </a:tc>
                <a:tc>
                  <a:txBody>
                    <a:bodyPr/>
                    <a:lstStyle/>
                    <a:p>
                      <a:r>
                        <a:rPr lang="zh-CN" altLang="en-US" sz="2000"/>
                        <a:t>将变量与</a:t>
                      </a:r>
                      <a:r>
                        <a:rPr lang="en-US" altLang="zh-CN" sz="2000"/>
                        <a:t>case</a:t>
                      </a:r>
                      <a:r>
                        <a:rPr lang="zh-CN" altLang="en-US" sz="2000"/>
                        <a:t>后的各个常量对比</a:t>
                      </a:r>
                      <a:endParaRPr lang="en-US" altLang="zh-CN" sz="2000"/>
                    </a:p>
                    <a:p>
                      <a:r>
                        <a:rPr lang="zh-CN" altLang="en-US" sz="2000"/>
                        <a:t>若有相等，则执行相应的语句</a:t>
                      </a:r>
                      <a:r>
                        <a:rPr lang="zh-CN" altLang="en-US" sz="2000">
                          <a:latin typeface="Consolas" panose="020B0609020204030204" pitchFamily="49" charset="0"/>
                        </a:rPr>
                        <a:t>体</a:t>
                      </a:r>
                      <a:endParaRPr lang="en-US" altLang="zh-CN" sz="2000"/>
                    </a:p>
                    <a:p>
                      <a:r>
                        <a:rPr lang="zh-CN" altLang="en-US" sz="2000"/>
                        <a:t>若没有一个相等，则执行</a:t>
                      </a:r>
                      <a:r>
                        <a:rPr lang="en-US" altLang="zh-CN" sz="2000"/>
                        <a:t>default</a:t>
                      </a:r>
                      <a:r>
                        <a:rPr lang="zh-CN" altLang="en-US" sz="2000"/>
                        <a:t>后的语句</a:t>
                      </a:r>
                      <a:r>
                        <a:rPr lang="zh-CN" altLang="en-US" sz="2000">
                          <a:latin typeface="Consolas" panose="020B0609020204030204" pitchFamily="49" charset="0"/>
                        </a:rPr>
                        <a:t>体</a:t>
                      </a:r>
                      <a:endParaRPr lang="en-US" altLang="zh-CN" sz="2000"/>
                    </a:p>
                    <a:p>
                      <a:endParaRPr lang="en-US" altLang="zh-CN" sz="2000"/>
                    </a:p>
                    <a:p>
                      <a:r>
                        <a:rPr lang="en-US" altLang="zh-CN" sz="2000"/>
                        <a:t>(default</a:t>
                      </a:r>
                      <a:r>
                        <a:rPr lang="zh-CN" altLang="en-US" sz="2000"/>
                        <a:t>可以不写</a:t>
                      </a:r>
                      <a:r>
                        <a:rPr lang="en-US" altLang="zh-CN" sz="2000"/>
                        <a:t>)</a:t>
                      </a:r>
                      <a:endParaRPr lang="zh-CN" altLang="en-US" sz="2000"/>
                    </a:p>
                  </a:txBody>
                  <a:tcPr marL="133569" marR="133569" marT="66784" marB="66784"/>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按键的抖动</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对于机械开关，当机械触点断开、闭合时，由于机械触点的弹性作用，一个开关在闭合时不会马上稳定地接通，在断开时也不会一下子断开，所以在开关闭合及断开的瞬间会伴随一连串的抖动</a:t>
            </a:r>
            <a:endParaRPr lang="en-US" altLang="zh-CN" sz="2800"/>
          </a:p>
        </p:txBody>
      </p:sp>
      <p:pic>
        <p:nvPicPr>
          <p:cNvPr id="2" name="图片 1"/>
          <p:cNvPicPr>
            <a:picLocks noChangeAspect="1"/>
          </p:cNvPicPr>
          <p:nvPr/>
        </p:nvPicPr>
        <p:blipFill>
          <a:blip r:embed="rId1"/>
          <a:stretch>
            <a:fillRect/>
          </a:stretch>
        </p:blipFill>
        <p:spPr>
          <a:xfrm>
            <a:off x="1757904" y="2934554"/>
            <a:ext cx="8676190" cy="375238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数码管介绍</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LED</a:t>
            </a:r>
            <a:r>
              <a:rPr lang="zh-CN" altLang="en-US" sz="2800"/>
              <a:t>数码管：数码管是一种简单、廉价的显示器，是由多个发光二极管封装在一起组成“</a:t>
            </a:r>
            <a:r>
              <a:rPr lang="en-US" altLang="zh-CN" sz="2800"/>
              <a:t>8”</a:t>
            </a:r>
            <a:r>
              <a:rPr lang="zh-CN" altLang="en-US" sz="2800"/>
              <a:t>字型的器件</a:t>
            </a:r>
            <a:endParaRPr lang="en-US" altLang="zh-CN" sz="2800"/>
          </a:p>
        </p:txBody>
      </p:sp>
      <p:pic>
        <p:nvPicPr>
          <p:cNvPr id="5" name="图片 4"/>
          <p:cNvPicPr>
            <a:picLocks noChangeAspect="1"/>
          </p:cNvPicPr>
          <p:nvPr/>
        </p:nvPicPr>
        <p:blipFill>
          <a:blip r:embed="rId1"/>
          <a:stretch>
            <a:fillRect/>
          </a:stretch>
        </p:blipFill>
        <p:spPr>
          <a:xfrm>
            <a:off x="726749" y="2939603"/>
            <a:ext cx="3175550" cy="2419048"/>
          </a:xfrm>
          <a:prstGeom prst="rect">
            <a:avLst/>
          </a:prstGeom>
        </p:spPr>
      </p:pic>
      <p:pic>
        <p:nvPicPr>
          <p:cNvPr id="7" name="图片 6"/>
          <p:cNvPicPr>
            <a:picLocks noChangeAspect="1"/>
          </p:cNvPicPr>
          <p:nvPr/>
        </p:nvPicPr>
        <p:blipFill>
          <a:blip r:embed="rId2"/>
          <a:stretch>
            <a:fillRect/>
          </a:stretch>
        </p:blipFill>
        <p:spPr>
          <a:xfrm>
            <a:off x="4336688" y="2939603"/>
            <a:ext cx="2547595" cy="2419048"/>
          </a:xfrm>
          <a:prstGeom prst="rect">
            <a:avLst/>
          </a:prstGeom>
        </p:spPr>
      </p:pic>
      <p:pic>
        <p:nvPicPr>
          <p:cNvPr id="8" name="图片 7"/>
          <p:cNvPicPr>
            <a:picLocks noChangeAspect="1"/>
          </p:cNvPicPr>
          <p:nvPr/>
        </p:nvPicPr>
        <p:blipFill>
          <a:blip r:embed="rId3"/>
          <a:stretch>
            <a:fillRect/>
          </a:stretch>
        </p:blipFill>
        <p:spPr>
          <a:xfrm>
            <a:off x="7182121" y="2939603"/>
            <a:ext cx="3648401" cy="241904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数码管引脚定义</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6096000" y="3800625"/>
            <a:ext cx="4348918" cy="2679336"/>
          </a:xfrm>
          <a:prstGeom prst="rect">
            <a:avLst/>
          </a:prstGeom>
        </p:spPr>
      </p:pic>
      <p:pic>
        <p:nvPicPr>
          <p:cNvPr id="5" name="图片 4"/>
          <p:cNvPicPr>
            <a:picLocks noChangeAspect="1"/>
          </p:cNvPicPr>
          <p:nvPr/>
        </p:nvPicPr>
        <p:blipFill>
          <a:blip r:embed="rId2"/>
          <a:stretch>
            <a:fillRect/>
          </a:stretch>
        </p:blipFill>
        <p:spPr>
          <a:xfrm>
            <a:off x="6096000" y="978677"/>
            <a:ext cx="4348918" cy="2680398"/>
          </a:xfrm>
          <a:prstGeom prst="rect">
            <a:avLst/>
          </a:prstGeom>
        </p:spPr>
      </p:pic>
      <p:pic>
        <p:nvPicPr>
          <p:cNvPr id="7" name="图片 6"/>
          <p:cNvPicPr>
            <a:picLocks noChangeAspect="1"/>
          </p:cNvPicPr>
          <p:nvPr/>
        </p:nvPicPr>
        <p:blipFill>
          <a:blip r:embed="rId3"/>
          <a:stretch>
            <a:fillRect/>
          </a:stretch>
        </p:blipFill>
        <p:spPr>
          <a:xfrm>
            <a:off x="1637042" y="4203416"/>
            <a:ext cx="1368712" cy="1437530"/>
          </a:xfrm>
          <a:prstGeom prst="rect">
            <a:avLst/>
          </a:prstGeom>
        </p:spPr>
      </p:pic>
      <p:pic>
        <p:nvPicPr>
          <p:cNvPr id="8" name="图片 7"/>
          <p:cNvPicPr>
            <a:picLocks noChangeAspect="1"/>
          </p:cNvPicPr>
          <p:nvPr/>
        </p:nvPicPr>
        <p:blipFill>
          <a:blip r:embed="rId4"/>
          <a:stretch>
            <a:fillRect/>
          </a:stretch>
        </p:blipFill>
        <p:spPr>
          <a:xfrm>
            <a:off x="3151328" y="3800625"/>
            <a:ext cx="1304762" cy="2180952"/>
          </a:xfrm>
          <a:prstGeom prst="rect">
            <a:avLst/>
          </a:prstGeom>
        </p:spPr>
      </p:pic>
      <p:pic>
        <p:nvPicPr>
          <p:cNvPr id="9" name="图片 8"/>
          <p:cNvPicPr>
            <a:picLocks noChangeAspect="1"/>
          </p:cNvPicPr>
          <p:nvPr/>
        </p:nvPicPr>
        <p:blipFill>
          <a:blip r:embed="rId5"/>
          <a:stretch>
            <a:fillRect/>
          </a:stretch>
        </p:blipFill>
        <p:spPr>
          <a:xfrm>
            <a:off x="1637042" y="1109352"/>
            <a:ext cx="2819048" cy="241904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数码管引脚定义</a:t>
            </a:r>
            <a:endParaRPr lang="zh-CN" altLang="en-US" sz="3200">
              <a:latin typeface="等线" panose="02010600030101010101" pitchFamily="2" charset="-122"/>
            </a:endParaRPr>
          </a:p>
        </p:txBody>
      </p:sp>
      <p:pic>
        <p:nvPicPr>
          <p:cNvPr id="3" name="图片 2"/>
          <p:cNvPicPr>
            <a:picLocks noChangeAspect="1"/>
          </p:cNvPicPr>
          <p:nvPr/>
        </p:nvPicPr>
        <p:blipFill>
          <a:blip r:embed="rId1"/>
          <a:stretch>
            <a:fillRect/>
          </a:stretch>
        </p:blipFill>
        <p:spPr>
          <a:xfrm>
            <a:off x="3878179" y="867524"/>
            <a:ext cx="7521751" cy="5819411"/>
          </a:xfrm>
          <a:prstGeom prst="rect">
            <a:avLst/>
          </a:prstGeom>
        </p:spPr>
      </p:pic>
      <p:pic>
        <p:nvPicPr>
          <p:cNvPr id="5" name="图片 4"/>
          <p:cNvPicPr>
            <a:picLocks noChangeAspect="1"/>
          </p:cNvPicPr>
          <p:nvPr/>
        </p:nvPicPr>
        <p:blipFill>
          <a:blip r:embed="rId2"/>
          <a:stretch>
            <a:fillRect/>
          </a:stretch>
        </p:blipFill>
        <p:spPr>
          <a:xfrm>
            <a:off x="475557" y="4161009"/>
            <a:ext cx="3096183" cy="2168824"/>
          </a:xfrm>
          <a:prstGeom prst="rect">
            <a:avLst/>
          </a:prstGeom>
        </p:spPr>
      </p:pic>
      <p:pic>
        <p:nvPicPr>
          <p:cNvPr id="7" name="图片 6"/>
          <p:cNvPicPr>
            <a:picLocks noChangeAspect="1"/>
          </p:cNvPicPr>
          <p:nvPr/>
        </p:nvPicPr>
        <p:blipFill>
          <a:blip r:embed="rId3"/>
          <a:stretch>
            <a:fillRect/>
          </a:stretch>
        </p:blipFill>
        <p:spPr>
          <a:xfrm>
            <a:off x="475556" y="1228893"/>
            <a:ext cx="3096183" cy="25347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C51</a:t>
            </a:r>
            <a:r>
              <a:rPr lang="zh-CN" altLang="en-US" sz="3200">
                <a:latin typeface="等线" panose="02010600030101010101" pitchFamily="2" charset="-122"/>
                <a:ea typeface="等线" panose="02010600030101010101" pitchFamily="2" charset="-122"/>
              </a:rPr>
              <a:t>数组</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latin typeface="Consolas" panose="020B0609020204030204" pitchFamily="49" charset="0"/>
              </a:rPr>
              <a:t>数组：把相同类型的一系列数据统一编制到某一个组别中，可以通过数组名</a:t>
            </a:r>
            <a:r>
              <a:rPr lang="en-US" altLang="zh-CN" sz="2800">
                <a:latin typeface="Consolas" panose="020B0609020204030204" pitchFamily="49" charset="0"/>
              </a:rPr>
              <a:t>+</a:t>
            </a:r>
            <a:r>
              <a:rPr lang="zh-CN" altLang="en-US" sz="2800">
                <a:latin typeface="Consolas" panose="020B0609020204030204" pitchFamily="49" charset="0"/>
              </a:rPr>
              <a:t>索引号简单快捷的操作大量数据</a:t>
            </a:r>
            <a:endParaRPr lang="en-US" altLang="zh-CN" sz="2800">
              <a:latin typeface="Consolas" panose="020B0609020204030204" pitchFamily="49" charset="0"/>
            </a:endParaRPr>
          </a:p>
          <a:p>
            <a:endParaRPr lang="en-US" altLang="zh-CN" sz="2800">
              <a:latin typeface="Consolas" panose="020B0609020204030204" pitchFamily="49" charset="0"/>
            </a:endParaRPr>
          </a:p>
          <a:p>
            <a:r>
              <a:rPr lang="en-US" altLang="zh-CN" sz="2800">
                <a:latin typeface="Consolas" panose="020B0609020204030204" pitchFamily="49" charset="0"/>
              </a:rPr>
              <a:t>int x[3];			//</a:t>
            </a:r>
            <a:r>
              <a:rPr lang="zh-CN" altLang="en-US" sz="2800">
                <a:latin typeface="Consolas" panose="020B0609020204030204" pitchFamily="49" charset="0"/>
              </a:rPr>
              <a:t>定义一组变量（</a:t>
            </a:r>
            <a:r>
              <a:rPr lang="en-US" altLang="zh-CN" sz="2800">
                <a:latin typeface="Consolas" panose="020B0609020204030204" pitchFamily="49" charset="0"/>
              </a:rPr>
              <a:t>3</a:t>
            </a:r>
            <a:r>
              <a:rPr lang="zh-CN" altLang="en-US" sz="2800">
                <a:latin typeface="Consolas" panose="020B0609020204030204" pitchFamily="49" charset="0"/>
              </a:rPr>
              <a:t>个）</a:t>
            </a:r>
            <a:endParaRPr lang="en-US" altLang="zh-CN" sz="2800">
              <a:latin typeface="Consolas" panose="020B0609020204030204" pitchFamily="49" charset="0"/>
            </a:endParaRPr>
          </a:p>
          <a:p>
            <a:r>
              <a:rPr lang="en-US" altLang="zh-CN" sz="2800">
                <a:latin typeface="Consolas" panose="020B0609020204030204" pitchFamily="49" charset="0"/>
              </a:rPr>
              <a:t>int x[]={1,2,3};	//</a:t>
            </a:r>
            <a:r>
              <a:rPr lang="zh-CN" altLang="en-US" sz="2800">
                <a:latin typeface="Consolas" panose="020B0609020204030204" pitchFamily="49" charset="0"/>
              </a:rPr>
              <a:t>定义一组变量并初始化</a:t>
            </a:r>
            <a:endParaRPr lang="en-US" altLang="zh-CN" sz="2800">
              <a:latin typeface="Consolas" panose="020B0609020204030204" pitchFamily="49" charset="0"/>
            </a:endParaRPr>
          </a:p>
          <a:p>
            <a:endParaRPr lang="en-US" altLang="zh-CN" sz="2800">
              <a:latin typeface="Consolas" panose="020B0609020204030204" pitchFamily="49" charset="0"/>
            </a:endParaRPr>
          </a:p>
          <a:p>
            <a:r>
              <a:rPr lang="en-US" altLang="zh-CN" sz="2800">
                <a:latin typeface="Consolas" panose="020B0609020204030204" pitchFamily="49" charset="0"/>
              </a:rPr>
              <a:t>x[0] 		//</a:t>
            </a:r>
            <a:r>
              <a:rPr lang="zh-CN" altLang="en-US" sz="2800">
                <a:latin typeface="Consolas" panose="020B0609020204030204" pitchFamily="49" charset="0"/>
              </a:rPr>
              <a:t>引用数组的第</a:t>
            </a:r>
            <a:r>
              <a:rPr lang="en-US" altLang="zh-CN" sz="2800">
                <a:latin typeface="Consolas" panose="020B0609020204030204" pitchFamily="49" charset="0"/>
              </a:rPr>
              <a:t>0</a:t>
            </a:r>
            <a:r>
              <a:rPr lang="zh-CN" altLang="en-US" sz="2800">
                <a:latin typeface="Consolas" panose="020B0609020204030204" pitchFamily="49" charset="0"/>
              </a:rPr>
              <a:t>个变量</a:t>
            </a:r>
            <a:endParaRPr lang="en-US" altLang="zh-CN" sz="2800">
              <a:latin typeface="Consolas" panose="020B0609020204030204" pitchFamily="49" charset="0"/>
            </a:endParaRPr>
          </a:p>
          <a:p>
            <a:r>
              <a:rPr lang="en-US" altLang="zh-CN" sz="2800">
                <a:latin typeface="Consolas" panose="020B0609020204030204" pitchFamily="49" charset="0"/>
              </a:rPr>
              <a:t>x[1] 		//</a:t>
            </a:r>
            <a:r>
              <a:rPr lang="zh-CN" altLang="en-US" sz="2800">
                <a:latin typeface="Consolas" panose="020B0609020204030204" pitchFamily="49" charset="0"/>
              </a:rPr>
              <a:t>引用数组的第</a:t>
            </a:r>
            <a:r>
              <a:rPr lang="en-US" altLang="zh-CN" sz="2800">
                <a:latin typeface="Consolas" panose="020B0609020204030204" pitchFamily="49" charset="0"/>
              </a:rPr>
              <a:t>1</a:t>
            </a:r>
            <a:r>
              <a:rPr lang="zh-CN" altLang="en-US" sz="2800">
                <a:latin typeface="Consolas" panose="020B0609020204030204" pitchFamily="49" charset="0"/>
              </a:rPr>
              <a:t>个变量</a:t>
            </a:r>
            <a:endParaRPr lang="en-US" altLang="zh-CN" sz="2800">
              <a:latin typeface="Consolas" panose="020B0609020204030204" pitchFamily="49" charset="0"/>
            </a:endParaRPr>
          </a:p>
          <a:p>
            <a:r>
              <a:rPr lang="en-US" altLang="zh-CN" sz="2800">
                <a:latin typeface="Consolas" panose="020B0609020204030204" pitchFamily="49" charset="0"/>
              </a:rPr>
              <a:t>x[2]			//</a:t>
            </a:r>
            <a:r>
              <a:rPr lang="zh-CN" altLang="en-US" sz="2800">
                <a:latin typeface="Consolas" panose="020B0609020204030204" pitchFamily="49" charset="0"/>
              </a:rPr>
              <a:t>引用数组的第</a:t>
            </a:r>
            <a:r>
              <a:rPr lang="en-US" altLang="zh-CN" sz="2800">
                <a:latin typeface="Consolas" panose="020B0609020204030204" pitchFamily="49" charset="0"/>
              </a:rPr>
              <a:t>2</a:t>
            </a:r>
            <a:r>
              <a:rPr lang="zh-CN" altLang="en-US" sz="2800">
                <a:latin typeface="Consolas" panose="020B0609020204030204" pitchFamily="49" charset="0"/>
              </a:rPr>
              <a:t>个变量</a:t>
            </a:r>
            <a:endParaRPr lang="en-US" altLang="zh-CN" sz="2800">
              <a:latin typeface="Consolas" panose="020B0609020204030204" pitchFamily="49" charset="0"/>
            </a:endParaRPr>
          </a:p>
          <a:p>
            <a:r>
              <a:rPr lang="zh-CN" altLang="en-US" sz="2800">
                <a:latin typeface="Consolas" panose="020B0609020204030204" pitchFamily="49" charset="0"/>
              </a:rPr>
              <a:t>引用</a:t>
            </a:r>
            <a:r>
              <a:rPr lang="en-US" altLang="zh-CN" sz="2800">
                <a:latin typeface="Consolas" panose="020B0609020204030204" pitchFamily="49" charset="0"/>
              </a:rPr>
              <a:t>x[3]</a:t>
            </a:r>
            <a:r>
              <a:rPr lang="zh-CN" altLang="en-US" sz="2800">
                <a:latin typeface="Consolas" panose="020B0609020204030204" pitchFamily="49" charset="0"/>
              </a:rPr>
              <a:t>时，数组越界，读出的数值不确定，应避免这种操作</a:t>
            </a:r>
            <a:endParaRPr lang="en-US" altLang="zh-CN" sz="2800">
              <a:latin typeface="Consolas" panose="020B0609020204030204" pitchFamily="49"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C51</a:t>
            </a:r>
            <a:r>
              <a:rPr lang="zh-CN" altLang="en-US" sz="3200">
                <a:latin typeface="等线" panose="02010600030101010101" pitchFamily="2" charset="-122"/>
                <a:ea typeface="等线" panose="02010600030101010101" pitchFamily="2" charset="-122"/>
              </a:rPr>
              <a:t>子函数</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1398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latin typeface="Consolas" panose="020B0609020204030204" pitchFamily="49" charset="0"/>
              </a:rPr>
              <a:t>子函数：将完成某一种功能的程序代码单独抽取出来形成一个模块，在其它函数中可随时调用此模块，以达到代码的复用和优化程序结构的目的</a:t>
            </a:r>
            <a:endParaRPr lang="en-US" altLang="zh-CN" sz="2800">
              <a:latin typeface="Consolas" panose="020B0609020204030204" pitchFamily="49" charset="0"/>
            </a:endParaRPr>
          </a:p>
          <a:p>
            <a:endParaRPr lang="en-US" altLang="zh-CN" sz="2800">
              <a:latin typeface="Consolas" panose="020B0609020204030204" pitchFamily="49" charset="0"/>
            </a:endParaRPr>
          </a:p>
          <a:p>
            <a:r>
              <a:rPr lang="en-US" altLang="zh-CN" sz="2400">
                <a:latin typeface="Consolas" panose="020B0609020204030204" pitchFamily="49" charset="0"/>
              </a:rPr>
              <a:t>void Function(unsigned char x, y)</a:t>
            </a:r>
            <a:endParaRPr lang="en-US" altLang="zh-CN" sz="2400">
              <a:latin typeface="Consolas" panose="020B0609020204030204" pitchFamily="49" charset="0"/>
            </a:endParaRPr>
          </a:p>
          <a:p>
            <a:r>
              <a:rPr lang="en-US" altLang="zh-CN" sz="2400">
                <a:latin typeface="Consolas" panose="020B0609020204030204" pitchFamily="49" charset="0"/>
              </a:rPr>
              <a:t>{</a:t>
            </a:r>
            <a:endParaRPr lang="en-US" altLang="zh-CN" sz="2400">
              <a:latin typeface="Consolas" panose="020B0609020204030204" pitchFamily="49" charset="0"/>
            </a:endParaRPr>
          </a:p>
          <a:p>
            <a:r>
              <a:rPr lang="en-US" altLang="zh-CN" sz="2400">
                <a:latin typeface="Consolas" panose="020B0609020204030204" pitchFamily="49" charset="0"/>
              </a:rPr>
              <a:t>	</a:t>
            </a:r>
            <a:endParaRPr lang="en-US" altLang="zh-CN" sz="2400">
              <a:latin typeface="Consolas" panose="020B0609020204030204" pitchFamily="49" charset="0"/>
            </a:endParaRPr>
          </a:p>
          <a:p>
            <a:r>
              <a:rPr lang="en-US" altLang="zh-CN" sz="2400">
                <a:latin typeface="Consolas" panose="020B0609020204030204" pitchFamily="49" charset="0"/>
              </a:rPr>
              <a:t>}</a:t>
            </a:r>
            <a:endParaRPr lang="en-US" altLang="zh-CN" sz="2400">
              <a:latin typeface="Consolas" panose="020B0609020204030204" pitchFamily="49" charset="0"/>
            </a:endParaRPr>
          </a:p>
          <a:p>
            <a:endParaRPr lang="en-US" altLang="zh-CN" sz="2400">
              <a:latin typeface="Consolas" panose="020B0609020204030204" pitchFamily="49" charset="0"/>
            </a:endParaRPr>
          </a:p>
          <a:p>
            <a:r>
              <a:rPr lang="zh-CN" altLang="en-US" sz="2400">
                <a:latin typeface="Consolas" panose="020B0609020204030204" pitchFamily="49" charset="0"/>
              </a:rPr>
              <a:t>返回值 函数名（形参）</a:t>
            </a:r>
            <a:endParaRPr lang="en-US" altLang="zh-CN" sz="2400">
              <a:latin typeface="Consolas" panose="020B0609020204030204" pitchFamily="49" charset="0"/>
            </a:endParaRPr>
          </a:p>
          <a:p>
            <a:r>
              <a:rPr lang="en-US" altLang="zh-CN" sz="2400">
                <a:latin typeface="Consolas" panose="020B0609020204030204" pitchFamily="49" charset="0"/>
              </a:rPr>
              <a:t>{</a:t>
            </a:r>
            <a:endParaRPr lang="en-US" altLang="zh-CN" sz="2400">
              <a:latin typeface="Consolas" panose="020B0609020204030204" pitchFamily="49" charset="0"/>
            </a:endParaRPr>
          </a:p>
          <a:p>
            <a:r>
              <a:rPr lang="en-US" altLang="zh-CN" sz="2400">
                <a:latin typeface="Consolas" panose="020B0609020204030204" pitchFamily="49" charset="0"/>
              </a:rPr>
              <a:t>	</a:t>
            </a:r>
            <a:r>
              <a:rPr lang="zh-CN" altLang="en-US" sz="2400">
                <a:latin typeface="Consolas" panose="020B0609020204030204" pitchFamily="49" charset="0"/>
              </a:rPr>
              <a:t>函数体</a:t>
            </a:r>
            <a:endParaRPr lang="en-US" altLang="zh-CN" sz="2400">
              <a:latin typeface="Consolas" panose="020B0609020204030204" pitchFamily="49" charset="0"/>
            </a:endParaRPr>
          </a:p>
          <a:p>
            <a:r>
              <a:rPr lang="en-US" altLang="zh-CN" sz="2400">
                <a:latin typeface="Consolas" panose="020B0609020204030204" pitchFamily="49" charset="0"/>
              </a:rPr>
              <a:t>}</a:t>
            </a:r>
            <a:endParaRPr lang="en-US" altLang="zh-CN" sz="2400">
              <a:latin typeface="Consolas" panose="020B0609020204030204" pitchFamily="49"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软件设备</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2173712" y="5018728"/>
            <a:ext cx="2270171" cy="954107"/>
          </a:xfrm>
          <a:prstGeom prst="rect">
            <a:avLst/>
          </a:prstGeom>
          <a:noFill/>
        </p:spPr>
        <p:txBody>
          <a:bodyPr wrap="square" rtlCol="0">
            <a:spAutoFit/>
          </a:bodyPr>
          <a:lstStyle/>
          <a:p>
            <a:pPr algn="ctr"/>
            <a:r>
              <a:rPr lang="en-US" altLang="zh-CN" sz="2800"/>
              <a:t>Keil5</a:t>
            </a:r>
            <a:endParaRPr lang="en-US" altLang="zh-CN" sz="2800"/>
          </a:p>
          <a:p>
            <a:pPr algn="ctr"/>
            <a:r>
              <a:rPr lang="zh-CN" altLang="en-US" sz="2800"/>
              <a:t>编写程序</a:t>
            </a:r>
            <a:endParaRPr lang="en-US" altLang="zh-CN" sz="2800"/>
          </a:p>
        </p:txBody>
      </p:sp>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10367" b="6183"/>
          <a:stretch>
            <a:fillRect/>
          </a:stretch>
        </p:blipFill>
        <p:spPr bwMode="auto">
          <a:xfrm>
            <a:off x="1880048" y="1839272"/>
            <a:ext cx="2857500" cy="317945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2005" t="10167" r="15356" b="10167"/>
          <a:stretch>
            <a:fillRect/>
          </a:stretch>
        </p:blipFill>
        <p:spPr>
          <a:xfrm>
            <a:off x="6735651" y="1839272"/>
            <a:ext cx="2857500" cy="3179456"/>
          </a:xfrm>
          <a:prstGeom prst="rect">
            <a:avLst/>
          </a:prstGeom>
        </p:spPr>
      </p:pic>
      <p:sp>
        <p:nvSpPr>
          <p:cNvPr id="7" name="文本框 6"/>
          <p:cNvSpPr txBox="1"/>
          <p:nvPr/>
        </p:nvSpPr>
        <p:spPr>
          <a:xfrm>
            <a:off x="7279649" y="5018728"/>
            <a:ext cx="1769503" cy="954107"/>
          </a:xfrm>
          <a:prstGeom prst="rect">
            <a:avLst/>
          </a:prstGeom>
          <a:noFill/>
        </p:spPr>
        <p:txBody>
          <a:bodyPr wrap="square" rtlCol="0">
            <a:spAutoFit/>
          </a:bodyPr>
          <a:lstStyle/>
          <a:p>
            <a:pPr algn="ctr"/>
            <a:r>
              <a:rPr lang="en-US" altLang="zh-CN" sz="2800"/>
              <a:t>STC-ISP</a:t>
            </a:r>
            <a:endParaRPr lang="en-US" altLang="zh-CN" sz="2800"/>
          </a:p>
          <a:p>
            <a:pPr algn="ctr"/>
            <a:r>
              <a:rPr lang="zh-CN" altLang="en-US" sz="2800"/>
              <a:t>下载程序</a:t>
            </a:r>
            <a:endParaRPr lang="en-US" altLang="zh-CN" sz="2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数码管段码表</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313646"/>
            <a:ext cx="11050073" cy="2246769"/>
          </a:xfrm>
          <a:prstGeom prst="rect">
            <a:avLst/>
          </a:prstGeom>
          <a:noFill/>
        </p:spPr>
        <p:txBody>
          <a:bodyPr wrap="square" rtlCol="0">
            <a:spAutoFit/>
          </a:bodyPr>
          <a:lstStyle/>
          <a:p>
            <a:r>
              <a:rPr lang="en-US" altLang="zh-CN" sz="2800">
                <a:latin typeface="Consolas" panose="020B0609020204030204" pitchFamily="49" charset="0"/>
              </a:rPr>
              <a:t>0    1    2    3    4    5    6    7    8    9    0x3F,0x06,0x5B,0x4F,0x66,0x6D,0x7D,0x07,0x7F,0x6F,</a:t>
            </a:r>
            <a:endParaRPr lang="en-US" altLang="zh-CN" sz="2800">
              <a:latin typeface="Consolas" panose="020B0609020204030204" pitchFamily="49" charset="0"/>
            </a:endParaRPr>
          </a:p>
          <a:p>
            <a:endParaRPr lang="en-US" altLang="zh-CN" sz="2800">
              <a:latin typeface="Consolas" panose="020B0609020204030204" pitchFamily="49" charset="0"/>
            </a:endParaRPr>
          </a:p>
          <a:p>
            <a:r>
              <a:rPr lang="en-US" altLang="zh-CN" sz="2800">
                <a:latin typeface="Consolas" panose="020B0609020204030204" pitchFamily="49" charset="0"/>
              </a:rPr>
              <a:t>A    B    C    D    E    F    </a:t>
            </a:r>
            <a:r>
              <a:rPr lang="zh-CN" altLang="en-US" sz="2800">
                <a:latin typeface="Consolas" panose="020B0609020204030204" pitchFamily="49" charset="0"/>
              </a:rPr>
              <a:t>空</a:t>
            </a:r>
            <a:endParaRPr lang="en-US" altLang="zh-CN" sz="2800">
              <a:latin typeface="Consolas" panose="020B0609020204030204" pitchFamily="49" charset="0"/>
            </a:endParaRPr>
          </a:p>
          <a:p>
            <a:r>
              <a:rPr lang="en-US" altLang="zh-CN" sz="2800">
                <a:latin typeface="Consolas" panose="020B0609020204030204" pitchFamily="49" charset="0"/>
              </a:rPr>
              <a:t>0x77,0x7C,0x39,0x5E,0x79,0x71,0x00,</a:t>
            </a:r>
            <a:endParaRPr lang="en-US" altLang="zh-CN" sz="2800">
              <a:latin typeface="Consolas" panose="020B0609020204030204" pitchFamily="49"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数码管驱动方式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4" y="1236373"/>
            <a:ext cx="4657860"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单片机直接扫描：硬件设备简单，但会耗费大量的单片机</a:t>
            </a:r>
            <a:r>
              <a:rPr lang="en-US" altLang="zh-CN" sz="2800"/>
              <a:t>CPU</a:t>
            </a:r>
            <a:r>
              <a:rPr lang="zh-CN" altLang="en-US" sz="2800"/>
              <a:t>时间</a:t>
            </a:r>
            <a:endParaRPr lang="en-US" altLang="zh-CN" sz="2800"/>
          </a:p>
          <a:p>
            <a:pPr marL="457200" indent="-457200">
              <a:buFont typeface="Arial" panose="020B0604020202020204" pitchFamily="34" charset="0"/>
              <a:buChar char="•"/>
            </a:pPr>
            <a:r>
              <a:rPr lang="zh-CN" altLang="en-US" sz="2800"/>
              <a:t>专用驱动芯片：内部自带显存、扫描电路，单片机只需告诉它显示什么即可</a:t>
            </a:r>
            <a:endParaRPr lang="en-US" altLang="zh-CN" sz="2800"/>
          </a:p>
        </p:txBody>
      </p:sp>
      <p:pic>
        <p:nvPicPr>
          <p:cNvPr id="2" name="图片 1"/>
          <p:cNvPicPr>
            <a:picLocks noChangeAspect="1"/>
          </p:cNvPicPr>
          <p:nvPr/>
        </p:nvPicPr>
        <p:blipFill>
          <a:blip r:embed="rId1"/>
          <a:stretch>
            <a:fillRect/>
          </a:stretch>
        </p:blipFill>
        <p:spPr>
          <a:xfrm>
            <a:off x="899286" y="4022687"/>
            <a:ext cx="4001215" cy="2664248"/>
          </a:xfrm>
          <a:prstGeom prst="rect">
            <a:avLst/>
          </a:prstGeom>
        </p:spPr>
      </p:pic>
      <p:pic>
        <p:nvPicPr>
          <p:cNvPr id="3" name="图片 2"/>
          <p:cNvPicPr>
            <a:picLocks noChangeAspect="1"/>
          </p:cNvPicPr>
          <p:nvPr/>
        </p:nvPicPr>
        <p:blipFill>
          <a:blip r:embed="rId2"/>
          <a:stretch>
            <a:fillRect/>
          </a:stretch>
        </p:blipFill>
        <p:spPr>
          <a:xfrm>
            <a:off x="6096000" y="607172"/>
            <a:ext cx="4776498" cy="3398438"/>
          </a:xfrm>
          <a:prstGeom prst="rect">
            <a:avLst/>
          </a:prstGeom>
        </p:spPr>
      </p:pic>
      <p:pic>
        <p:nvPicPr>
          <p:cNvPr id="5" name="图片 4"/>
          <p:cNvPicPr>
            <a:picLocks noChangeAspect="1"/>
          </p:cNvPicPr>
          <p:nvPr/>
        </p:nvPicPr>
        <p:blipFill>
          <a:blip r:embed="rId3"/>
          <a:stretch>
            <a:fillRect/>
          </a:stretch>
        </p:blipFill>
        <p:spPr>
          <a:xfrm>
            <a:off x="6096000" y="4141059"/>
            <a:ext cx="4776498" cy="239751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模块化编程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传统方式编程：所有的函数均放在</a:t>
            </a:r>
            <a:r>
              <a:rPr lang="en-US" altLang="zh-CN" sz="2800"/>
              <a:t>main.c</a:t>
            </a:r>
            <a:r>
              <a:rPr lang="zh-CN" altLang="en-US" sz="2800"/>
              <a:t>里，若使用的模块比较多，则一个文件内会有很多的代码，不利于代码的组织和管理，而且很影响编程者的思路</a:t>
            </a:r>
            <a:endParaRPr lang="zh-CN" altLang="en-US" sz="2800"/>
          </a:p>
          <a:p>
            <a:pPr marL="457200" indent="-457200">
              <a:buFont typeface="Arial" panose="020B0604020202020204" pitchFamily="34" charset="0"/>
              <a:buChar char="•"/>
            </a:pPr>
            <a:r>
              <a:rPr lang="zh-CN" altLang="en-US" sz="2800"/>
              <a:t>模块化编程：把各个模块的代码放在不同的</a:t>
            </a:r>
            <a:r>
              <a:rPr lang="en-US" altLang="zh-CN" sz="2800"/>
              <a:t>.c</a:t>
            </a:r>
            <a:r>
              <a:rPr lang="zh-CN" altLang="en-US" sz="2800"/>
              <a:t>文件里，在</a:t>
            </a:r>
            <a:r>
              <a:rPr lang="en-US" altLang="zh-CN" sz="2800"/>
              <a:t>.h</a:t>
            </a:r>
            <a:r>
              <a:rPr lang="zh-CN" altLang="en-US" sz="2800"/>
              <a:t>文件里提供外部可调用函数的声明，其它</a:t>
            </a:r>
            <a:r>
              <a:rPr lang="en-US" altLang="zh-CN" sz="2800"/>
              <a:t>.c</a:t>
            </a:r>
            <a:r>
              <a:rPr lang="zh-CN" altLang="en-US" sz="2800"/>
              <a:t>文件想使用其中的代码时，只需要</a:t>
            </a:r>
            <a:r>
              <a:rPr lang="en-US" altLang="zh-CN" sz="2800"/>
              <a:t>#include</a:t>
            </a:r>
            <a:r>
              <a:rPr lang="zh-CN" altLang="en-US" sz="2800"/>
              <a:t> </a:t>
            </a:r>
            <a:r>
              <a:rPr lang="en-US" altLang="zh-CN" sz="2800"/>
              <a:t>"XXX.h"</a:t>
            </a:r>
            <a:r>
              <a:rPr lang="zh-CN" altLang="en-US" sz="2800"/>
              <a:t>文件即可。使用模块化编程可极大的提高代码的可阅读性、可维护性、可移植性等</a:t>
            </a:r>
            <a:endParaRPr lang="zh-CN" altLang="en-US" sz="2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模块化编程框图</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4932608" y="901521"/>
            <a:ext cx="6787167" cy="53962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 name="矩形 1"/>
          <p:cNvSpPr/>
          <p:nvPr/>
        </p:nvSpPr>
        <p:spPr>
          <a:xfrm>
            <a:off x="8470006" y="1075386"/>
            <a:ext cx="2987899" cy="4224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400">
                <a:latin typeface="Consolas" panose="020B0609020204030204" pitchFamily="49" charset="0"/>
              </a:rPr>
              <a:t>void Delay(unsigned int xms)</a:t>
            </a:r>
            <a:endParaRPr lang="en-US" altLang="zh-CN" sz="1400">
              <a:latin typeface="Consolas" panose="020B0609020204030204" pitchFamily="49" charset="0"/>
            </a:endParaRPr>
          </a:p>
          <a:p>
            <a:r>
              <a:rPr lang="en-US" altLang="zh-CN" sz="1400">
                <a:latin typeface="Consolas" panose="020B0609020204030204" pitchFamily="49" charset="0"/>
              </a:rPr>
              <a:t>{</a:t>
            </a:r>
            <a:endParaRPr lang="en-US" altLang="zh-CN" sz="1400">
              <a:latin typeface="Consolas" panose="020B0609020204030204" pitchFamily="49" charset="0"/>
            </a:endParaRPr>
          </a:p>
          <a:p>
            <a:r>
              <a:rPr lang="en-US" altLang="zh-CN" sz="1400">
                <a:latin typeface="Consolas" panose="020B0609020204030204" pitchFamily="49" charset="0"/>
              </a:rPr>
              <a:t>    unsigned char i, j;</a:t>
            </a:r>
            <a:endParaRPr lang="en-US" altLang="zh-CN" sz="1400">
              <a:latin typeface="Consolas" panose="020B0609020204030204" pitchFamily="49" charset="0"/>
            </a:endParaRPr>
          </a:p>
          <a:p>
            <a:r>
              <a:rPr lang="en-US" altLang="zh-CN" sz="1400">
                <a:latin typeface="Consolas" panose="020B0609020204030204" pitchFamily="49" charset="0"/>
              </a:rPr>
              <a:t>    while(xms--)</a:t>
            </a:r>
            <a:endParaRPr lang="en-US" altLang="zh-CN" sz="1400">
              <a:latin typeface="Consolas" panose="020B0609020204030204" pitchFamily="49" charset="0"/>
            </a:endParaRPr>
          </a:p>
          <a:p>
            <a:r>
              <a:rPr lang="en-US" altLang="zh-CN" sz="1400">
                <a:latin typeface="Consolas" panose="020B0609020204030204" pitchFamily="49" charset="0"/>
              </a:rPr>
              <a:t>    {</a:t>
            </a:r>
            <a:endParaRPr lang="en-US" altLang="zh-CN" sz="1400">
              <a:latin typeface="Consolas" panose="020B0609020204030204" pitchFamily="49" charset="0"/>
            </a:endParaRPr>
          </a:p>
          <a:p>
            <a:r>
              <a:rPr lang="en-US" altLang="zh-CN" sz="1400">
                <a:latin typeface="Consolas" panose="020B0609020204030204" pitchFamily="49" charset="0"/>
              </a:rPr>
              <a:t>        i = 2;</a:t>
            </a:r>
            <a:endParaRPr lang="en-US" altLang="zh-CN" sz="1400">
              <a:latin typeface="Consolas" panose="020B0609020204030204" pitchFamily="49" charset="0"/>
            </a:endParaRPr>
          </a:p>
          <a:p>
            <a:r>
              <a:rPr lang="en-US" altLang="zh-CN" sz="1400">
                <a:latin typeface="Consolas" panose="020B0609020204030204" pitchFamily="49" charset="0"/>
              </a:rPr>
              <a:t>        j = 239;</a:t>
            </a:r>
            <a:endParaRPr lang="en-US" altLang="zh-CN" sz="1400">
              <a:latin typeface="Consolas" panose="020B0609020204030204" pitchFamily="49" charset="0"/>
            </a:endParaRPr>
          </a:p>
          <a:p>
            <a:r>
              <a:rPr lang="en-US" altLang="zh-CN" sz="1400">
                <a:latin typeface="Consolas" panose="020B0609020204030204" pitchFamily="49" charset="0"/>
              </a:rPr>
              <a:t>        do</a:t>
            </a:r>
            <a:endParaRPr lang="en-US" altLang="zh-CN" sz="1400">
              <a:latin typeface="Consolas" panose="020B0609020204030204" pitchFamily="49" charset="0"/>
            </a:endParaRPr>
          </a:p>
          <a:p>
            <a:r>
              <a:rPr lang="en-US" altLang="zh-CN" sz="1400">
                <a:latin typeface="Consolas" panose="020B0609020204030204" pitchFamily="49" charset="0"/>
              </a:rPr>
              <a:t>        {</a:t>
            </a:r>
            <a:endParaRPr lang="en-US" altLang="zh-CN" sz="1400">
              <a:latin typeface="Consolas" panose="020B0609020204030204" pitchFamily="49" charset="0"/>
            </a:endParaRPr>
          </a:p>
          <a:p>
            <a:r>
              <a:rPr lang="en-US" altLang="zh-CN" sz="1400">
                <a:latin typeface="Consolas" panose="020B0609020204030204" pitchFamily="49" charset="0"/>
              </a:rPr>
              <a:t>            while (--j);</a:t>
            </a:r>
            <a:endParaRPr lang="en-US" altLang="zh-CN" sz="1400">
              <a:latin typeface="Consolas" panose="020B0609020204030204" pitchFamily="49" charset="0"/>
            </a:endParaRPr>
          </a:p>
          <a:p>
            <a:r>
              <a:rPr lang="en-US" altLang="zh-CN" sz="1400">
                <a:latin typeface="Consolas" panose="020B0609020204030204" pitchFamily="49" charset="0"/>
              </a:rPr>
              <a:t>        } while (--i);</a:t>
            </a:r>
            <a:endParaRPr lang="en-US" altLang="zh-CN" sz="1400">
              <a:latin typeface="Consolas" panose="020B0609020204030204" pitchFamily="49" charset="0"/>
            </a:endParaRPr>
          </a:p>
          <a:p>
            <a:r>
              <a:rPr lang="en-US" altLang="zh-CN" sz="1400">
                <a:latin typeface="Consolas" panose="020B0609020204030204" pitchFamily="49" charset="0"/>
              </a:rPr>
              <a:t>    }</a:t>
            </a:r>
            <a:endParaRPr lang="en-US" altLang="zh-CN" sz="1400">
              <a:latin typeface="Consolas" panose="020B0609020204030204" pitchFamily="49" charset="0"/>
            </a:endParaRPr>
          </a:p>
          <a:p>
            <a:r>
              <a:rPr lang="en-US" altLang="zh-CN" sz="1400">
                <a:latin typeface="Consolas" panose="020B0609020204030204" pitchFamily="49" charset="0"/>
              </a:rPr>
              <a:t>}</a:t>
            </a:r>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zh-CN" altLang="en-US" sz="1400">
              <a:latin typeface="Consolas" panose="020B0609020204030204" pitchFamily="49" charset="0"/>
            </a:endParaRPr>
          </a:p>
        </p:txBody>
      </p:sp>
      <p:sp>
        <p:nvSpPr>
          <p:cNvPr id="7" name="矩形 6"/>
          <p:cNvSpPr/>
          <p:nvPr/>
        </p:nvSpPr>
        <p:spPr>
          <a:xfrm>
            <a:off x="734095" y="1075386"/>
            <a:ext cx="2987899" cy="4224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400">
                <a:latin typeface="Consolas" panose="020B0609020204030204" pitchFamily="49" charset="0"/>
              </a:rPr>
              <a:t>#include "Delay.h"</a:t>
            </a:r>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r>
              <a:rPr lang="en-US" altLang="zh-CN" sz="1400">
                <a:latin typeface="Consolas" panose="020B0609020204030204" pitchFamily="49" charset="0"/>
              </a:rPr>
              <a:t>void main()</a:t>
            </a:r>
            <a:endParaRPr lang="en-US" altLang="zh-CN" sz="1400">
              <a:latin typeface="Consolas" panose="020B0609020204030204" pitchFamily="49" charset="0"/>
            </a:endParaRPr>
          </a:p>
          <a:p>
            <a:r>
              <a:rPr lang="en-US" altLang="zh-CN" sz="1400">
                <a:latin typeface="Consolas" panose="020B0609020204030204" pitchFamily="49" charset="0"/>
              </a:rPr>
              <a:t>{</a:t>
            </a:r>
            <a:endParaRPr lang="en-US" altLang="zh-CN" sz="1400">
              <a:latin typeface="Consolas" panose="020B0609020204030204" pitchFamily="49" charset="0"/>
            </a:endParaRPr>
          </a:p>
          <a:p>
            <a:r>
              <a:rPr lang="en-US" altLang="zh-CN" sz="1400">
                <a:latin typeface="Consolas" panose="020B0609020204030204" pitchFamily="49" charset="0"/>
              </a:rPr>
              <a:t>    Delay(10);</a:t>
            </a:r>
            <a:endParaRPr lang="en-US" altLang="zh-CN" sz="1400">
              <a:latin typeface="Consolas" panose="020B0609020204030204" pitchFamily="49" charset="0"/>
            </a:endParaRPr>
          </a:p>
          <a:p>
            <a:r>
              <a:rPr lang="en-US" altLang="zh-CN" sz="1400">
                <a:latin typeface="Consolas" panose="020B0609020204030204" pitchFamily="49" charset="0"/>
              </a:rPr>
              <a:t>}</a:t>
            </a:r>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zh-CN" altLang="en-US" sz="1400">
              <a:latin typeface="Consolas" panose="020B0609020204030204" pitchFamily="49" charset="0"/>
            </a:endParaRPr>
          </a:p>
        </p:txBody>
      </p:sp>
      <p:sp>
        <p:nvSpPr>
          <p:cNvPr id="8" name="矩形 7"/>
          <p:cNvSpPr/>
          <p:nvPr/>
        </p:nvSpPr>
        <p:spPr>
          <a:xfrm>
            <a:off x="5164427" y="1075386"/>
            <a:ext cx="2987899" cy="4224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400">
                <a:latin typeface="Consolas" panose="020B0609020204030204" pitchFamily="49" charset="0"/>
              </a:rPr>
              <a:t>#ifndef __DELAY_H__</a:t>
            </a:r>
            <a:endParaRPr lang="en-US" altLang="zh-CN" sz="1400">
              <a:latin typeface="Consolas" panose="020B0609020204030204" pitchFamily="49" charset="0"/>
            </a:endParaRPr>
          </a:p>
          <a:p>
            <a:r>
              <a:rPr lang="en-US" altLang="zh-CN" sz="1400">
                <a:latin typeface="Consolas" panose="020B0609020204030204" pitchFamily="49" charset="0"/>
              </a:rPr>
              <a:t>#define __DELAY_H__</a:t>
            </a:r>
            <a:endParaRPr lang="en-US" altLang="zh-CN" sz="1400">
              <a:latin typeface="Consolas" panose="020B0609020204030204" pitchFamily="49" charset="0"/>
            </a:endParaRPr>
          </a:p>
          <a:p>
            <a:endParaRPr lang="en-US" altLang="zh-CN" sz="1400">
              <a:latin typeface="Consolas" panose="020B0609020204030204" pitchFamily="49" charset="0"/>
            </a:endParaRPr>
          </a:p>
          <a:p>
            <a:r>
              <a:rPr lang="en-US" altLang="zh-CN" sz="1400">
                <a:latin typeface="Consolas" panose="020B0609020204030204" pitchFamily="49" charset="0"/>
              </a:rPr>
              <a:t>void Delay(unsigned int xms);</a:t>
            </a:r>
            <a:endParaRPr lang="en-US" altLang="zh-CN" sz="1400">
              <a:latin typeface="Consolas" panose="020B0609020204030204" pitchFamily="49" charset="0"/>
            </a:endParaRPr>
          </a:p>
          <a:p>
            <a:endParaRPr lang="en-US" altLang="zh-CN" sz="1400">
              <a:latin typeface="Consolas" panose="020B0609020204030204" pitchFamily="49" charset="0"/>
            </a:endParaRPr>
          </a:p>
          <a:p>
            <a:r>
              <a:rPr lang="en-US" altLang="zh-CN" sz="1400">
                <a:latin typeface="Consolas" panose="020B0609020204030204" pitchFamily="49" charset="0"/>
              </a:rPr>
              <a:t>#endif</a:t>
            </a:r>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p:txBody>
      </p:sp>
      <p:sp>
        <p:nvSpPr>
          <p:cNvPr id="9" name="文本框 8"/>
          <p:cNvSpPr txBox="1"/>
          <p:nvPr/>
        </p:nvSpPr>
        <p:spPr>
          <a:xfrm>
            <a:off x="6774287" y="5834026"/>
            <a:ext cx="3103808" cy="369332"/>
          </a:xfrm>
          <a:prstGeom prst="rect">
            <a:avLst/>
          </a:prstGeom>
          <a:noFill/>
        </p:spPr>
        <p:txBody>
          <a:bodyPr wrap="square" rtlCol="0">
            <a:spAutoFit/>
          </a:bodyPr>
          <a:lstStyle/>
          <a:p>
            <a:pPr algn="ctr"/>
            <a:r>
              <a:rPr lang="en-US" altLang="zh-CN"/>
              <a:t>Delay</a:t>
            </a:r>
            <a:r>
              <a:rPr lang="zh-CN" altLang="en-US"/>
              <a:t>函数模块化</a:t>
            </a:r>
            <a:endParaRPr lang="zh-CN" altLang="en-US"/>
          </a:p>
        </p:txBody>
      </p:sp>
      <p:sp>
        <p:nvSpPr>
          <p:cNvPr id="10" name="文本框 9"/>
          <p:cNvSpPr txBox="1"/>
          <p:nvPr/>
        </p:nvSpPr>
        <p:spPr>
          <a:xfrm>
            <a:off x="9017358" y="5288855"/>
            <a:ext cx="1893194" cy="369332"/>
          </a:xfrm>
          <a:prstGeom prst="rect">
            <a:avLst/>
          </a:prstGeom>
          <a:noFill/>
        </p:spPr>
        <p:txBody>
          <a:bodyPr wrap="square" rtlCol="0">
            <a:spAutoFit/>
          </a:bodyPr>
          <a:lstStyle/>
          <a:p>
            <a:pPr algn="ctr"/>
            <a:r>
              <a:rPr lang="en-US" altLang="zh-CN"/>
              <a:t>Delay.c</a:t>
            </a:r>
            <a:endParaRPr lang="zh-CN" altLang="en-US"/>
          </a:p>
        </p:txBody>
      </p:sp>
      <p:sp>
        <p:nvSpPr>
          <p:cNvPr id="11" name="文本框 10"/>
          <p:cNvSpPr txBox="1"/>
          <p:nvPr/>
        </p:nvSpPr>
        <p:spPr>
          <a:xfrm>
            <a:off x="5711779" y="5288855"/>
            <a:ext cx="1893194" cy="369332"/>
          </a:xfrm>
          <a:prstGeom prst="rect">
            <a:avLst/>
          </a:prstGeom>
          <a:noFill/>
        </p:spPr>
        <p:txBody>
          <a:bodyPr wrap="square" rtlCol="0">
            <a:spAutoFit/>
          </a:bodyPr>
          <a:lstStyle/>
          <a:p>
            <a:pPr algn="ctr"/>
            <a:r>
              <a:rPr lang="en-US" altLang="zh-CN"/>
              <a:t>Delay.h</a:t>
            </a:r>
            <a:endParaRPr lang="zh-CN" altLang="en-US"/>
          </a:p>
        </p:txBody>
      </p:sp>
      <p:sp>
        <p:nvSpPr>
          <p:cNvPr id="14" name="文本框 13"/>
          <p:cNvSpPr txBox="1"/>
          <p:nvPr/>
        </p:nvSpPr>
        <p:spPr>
          <a:xfrm>
            <a:off x="1286815" y="5288855"/>
            <a:ext cx="1893194" cy="369332"/>
          </a:xfrm>
          <a:prstGeom prst="rect">
            <a:avLst/>
          </a:prstGeom>
          <a:noFill/>
        </p:spPr>
        <p:txBody>
          <a:bodyPr wrap="square" rtlCol="0">
            <a:spAutoFit/>
          </a:bodyPr>
          <a:lstStyle/>
          <a:p>
            <a:pPr algn="ctr"/>
            <a:r>
              <a:rPr lang="en-US" altLang="zh-CN"/>
              <a:t>main.c</a:t>
            </a:r>
            <a:endParaRPr lang="zh-CN" altLang="en-US"/>
          </a:p>
        </p:txBody>
      </p:sp>
      <p:sp>
        <p:nvSpPr>
          <p:cNvPr id="15" name="箭头: 左 14"/>
          <p:cNvSpPr/>
          <p:nvPr/>
        </p:nvSpPr>
        <p:spPr>
          <a:xfrm>
            <a:off x="3721993" y="2949262"/>
            <a:ext cx="1442433" cy="57591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模块化编程注意事项</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.c</a:t>
            </a:r>
            <a:r>
              <a:rPr lang="zh-CN" altLang="en-US" sz="2800"/>
              <a:t>文件：函数、变量的定义</a:t>
            </a:r>
            <a:endParaRPr lang="en-US" altLang="zh-CN" sz="2800"/>
          </a:p>
          <a:p>
            <a:pPr marL="457200" indent="-457200">
              <a:buFont typeface="Arial" panose="020B0604020202020204" pitchFamily="34" charset="0"/>
              <a:buChar char="•"/>
            </a:pPr>
            <a:r>
              <a:rPr lang="en-US" altLang="zh-CN" sz="2800"/>
              <a:t>.h</a:t>
            </a:r>
            <a:r>
              <a:rPr lang="zh-CN" altLang="en-US" sz="2800"/>
              <a:t>文件：可被外部调用的函数、变量的声明</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任何自定义的变量、函数在调用前必须有定义或声明（同一个</a:t>
            </a:r>
            <a:r>
              <a:rPr lang="en-US" altLang="zh-CN" sz="2800"/>
              <a:t>.c</a:t>
            </a:r>
            <a:r>
              <a:rPr lang="zh-CN" altLang="en-US" sz="2800"/>
              <a:t>）</a:t>
            </a:r>
            <a:endParaRPr lang="en-US" altLang="zh-CN" sz="2800"/>
          </a:p>
          <a:p>
            <a:pPr marL="457200" indent="-457200">
              <a:buFont typeface="Arial" panose="020B0604020202020204" pitchFamily="34" charset="0"/>
              <a:buChar char="•"/>
            </a:pPr>
            <a:r>
              <a:rPr lang="zh-CN" altLang="en-US" sz="2800"/>
              <a:t>使用到的自定义函数的</a:t>
            </a:r>
            <a:r>
              <a:rPr lang="en-US" altLang="zh-CN" sz="2800"/>
              <a:t>.c</a:t>
            </a:r>
            <a:r>
              <a:rPr lang="zh-CN" altLang="en-US" sz="2800"/>
              <a:t>文件必须添加到工程参与编译</a:t>
            </a:r>
            <a:endParaRPr lang="en-US" altLang="zh-CN" sz="2800"/>
          </a:p>
          <a:p>
            <a:pPr marL="457200" indent="-457200">
              <a:buFont typeface="Arial" panose="020B0604020202020204" pitchFamily="34" charset="0"/>
              <a:buChar char="•"/>
            </a:pPr>
            <a:r>
              <a:rPr lang="zh-CN" altLang="en-US" sz="2800"/>
              <a:t>使用到的</a:t>
            </a:r>
            <a:r>
              <a:rPr lang="en-US" altLang="zh-CN" sz="2800"/>
              <a:t>.h</a:t>
            </a:r>
            <a:r>
              <a:rPr lang="zh-CN" altLang="en-US" sz="2800"/>
              <a:t>文件必须要放在编译器可寻找到的地方（工程文件夹根目录、安装目录、自定义）</a:t>
            </a:r>
            <a:endParaRPr lang="en-US" altLang="zh-CN" sz="2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预编译</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latin typeface="Consolas" panose="020B0609020204030204" pitchFamily="49" charset="0"/>
              </a:rPr>
              <a:t>C</a:t>
            </a:r>
            <a:r>
              <a:rPr lang="zh-CN" altLang="en-US" sz="2800">
                <a:latin typeface="Consolas" panose="020B0609020204030204" pitchFamily="49" charset="0"/>
              </a:rPr>
              <a:t>语言的预编译以</a:t>
            </a:r>
            <a:r>
              <a:rPr lang="en-US" altLang="zh-CN" sz="2800">
                <a:latin typeface="Consolas" panose="020B0609020204030204" pitchFamily="49" charset="0"/>
              </a:rPr>
              <a:t>#</a:t>
            </a:r>
            <a:r>
              <a:rPr lang="zh-CN" altLang="en-US" sz="2800">
                <a:latin typeface="Consolas" panose="020B0609020204030204" pitchFamily="49" charset="0"/>
              </a:rPr>
              <a:t>开头，作用是在真正的编译开始之前，对代码做一些处理（预编译）</a:t>
            </a:r>
            <a:endParaRPr lang="en-US" altLang="zh-CN" sz="2800">
              <a:latin typeface="Consolas" panose="020B0609020204030204" pitchFamily="49" charset="0"/>
            </a:endParaRPr>
          </a:p>
        </p:txBody>
      </p:sp>
      <p:graphicFrame>
        <p:nvGraphicFramePr>
          <p:cNvPr id="2" name="表格 1"/>
          <p:cNvGraphicFramePr>
            <a:graphicFrameLocks noGrp="1"/>
          </p:cNvGraphicFramePr>
          <p:nvPr/>
        </p:nvGraphicFramePr>
        <p:xfrm>
          <a:off x="748182" y="2442089"/>
          <a:ext cx="10695634" cy="2927928"/>
        </p:xfrm>
        <a:graphic>
          <a:graphicData uri="http://schemas.openxmlformats.org/drawingml/2006/table">
            <a:tbl>
              <a:tblPr firstRow="1" bandRow="1">
                <a:tableStyleId>{93296810-A885-4BE3-A3E7-6D5BEEA58F35}</a:tableStyleId>
              </a:tblPr>
              <a:tblGrid>
                <a:gridCol w="5347817"/>
                <a:gridCol w="5347817"/>
              </a:tblGrid>
              <a:tr h="487988">
                <a:tc>
                  <a:txBody>
                    <a:bodyPr/>
                    <a:lstStyle/>
                    <a:p>
                      <a:pPr algn="ctr"/>
                      <a:r>
                        <a:rPr lang="zh-CN" altLang="en-US" sz="2400"/>
                        <a:t>预编译</a:t>
                      </a:r>
                      <a:endParaRPr lang="zh-CN" altLang="en-US" sz="2400"/>
                    </a:p>
                  </a:txBody>
                  <a:tcPr marL="120326" marR="120326" marT="60163" marB="60163"/>
                </a:tc>
                <a:tc>
                  <a:txBody>
                    <a:bodyPr/>
                    <a:lstStyle/>
                    <a:p>
                      <a:pPr algn="ctr"/>
                      <a:r>
                        <a:rPr lang="zh-CN" altLang="en-US" sz="2400"/>
                        <a:t>意义</a:t>
                      </a:r>
                      <a:endParaRPr lang="zh-CN" altLang="en-US" sz="2400"/>
                    </a:p>
                  </a:txBody>
                  <a:tcPr marL="120326" marR="120326" marT="60163" marB="60163"/>
                </a:tc>
              </a:tr>
              <a:tr h="487988">
                <a:tc>
                  <a:txBody>
                    <a:bodyPr/>
                    <a:lstStyle/>
                    <a:p>
                      <a:r>
                        <a:rPr lang="en-US" altLang="zh-CN" sz="2400">
                          <a:latin typeface="Consolas" panose="020B0609020204030204" pitchFamily="49" charset="0"/>
                        </a:rPr>
                        <a:t>#include &lt;REGX52.H&gt;</a:t>
                      </a:r>
                      <a:endParaRPr lang="zh-CN" altLang="en-US" sz="2400"/>
                    </a:p>
                  </a:txBody>
                  <a:tcPr marL="120326" marR="120326" marT="60163" marB="60163"/>
                </a:tc>
                <a:tc>
                  <a:txBody>
                    <a:bodyPr/>
                    <a:lstStyle/>
                    <a:p>
                      <a:r>
                        <a:rPr lang="zh-CN" altLang="en-US" sz="2400">
                          <a:latin typeface="Consolas" panose="020B0609020204030204" pitchFamily="49" charset="0"/>
                        </a:rPr>
                        <a:t>把</a:t>
                      </a:r>
                      <a:r>
                        <a:rPr lang="en-US" altLang="zh-CN" sz="2400">
                          <a:latin typeface="Consolas" panose="020B0609020204030204" pitchFamily="49" charset="0"/>
                        </a:rPr>
                        <a:t>REGX52.H</a:t>
                      </a:r>
                      <a:r>
                        <a:rPr lang="zh-CN" altLang="en-US" sz="2400">
                          <a:latin typeface="Consolas" panose="020B0609020204030204" pitchFamily="49" charset="0"/>
                        </a:rPr>
                        <a:t>文件的内容搬到此处</a:t>
                      </a:r>
                      <a:endParaRPr lang="zh-CN" altLang="en-US" sz="2400"/>
                    </a:p>
                  </a:txBody>
                  <a:tcPr marL="120326" marR="120326" marT="60163" marB="60163"/>
                </a:tc>
              </a:tr>
              <a:tr h="487988">
                <a:tc>
                  <a:txBody>
                    <a:bodyPr/>
                    <a:lstStyle/>
                    <a:p>
                      <a:r>
                        <a:rPr lang="en-US" altLang="zh-CN" sz="2400">
                          <a:latin typeface="Consolas" panose="020B0609020204030204" pitchFamily="49" charset="0"/>
                        </a:rPr>
                        <a:t>#define PI 3.14</a:t>
                      </a:r>
                      <a:endParaRPr lang="zh-CN" altLang="en-US" sz="2400"/>
                    </a:p>
                  </a:txBody>
                  <a:tcPr marL="120326" marR="120326" marT="60163" marB="60163"/>
                </a:tc>
                <a:tc>
                  <a:txBody>
                    <a:bodyPr/>
                    <a:lstStyle/>
                    <a:p>
                      <a:r>
                        <a:rPr lang="zh-CN" altLang="en-US" sz="2400">
                          <a:latin typeface="Consolas" panose="020B0609020204030204" pitchFamily="49" charset="0"/>
                        </a:rPr>
                        <a:t>定义</a:t>
                      </a:r>
                      <a:r>
                        <a:rPr lang="en-US" altLang="zh-CN" sz="2400">
                          <a:latin typeface="Consolas" panose="020B0609020204030204" pitchFamily="49" charset="0"/>
                        </a:rPr>
                        <a:t>PI</a:t>
                      </a:r>
                      <a:r>
                        <a:rPr lang="zh-CN" altLang="en-US" sz="2400">
                          <a:latin typeface="Consolas" panose="020B0609020204030204" pitchFamily="49" charset="0"/>
                        </a:rPr>
                        <a:t>，将</a:t>
                      </a:r>
                      <a:r>
                        <a:rPr lang="en-US" altLang="zh-CN" sz="2400">
                          <a:latin typeface="Consolas" panose="020B0609020204030204" pitchFamily="49" charset="0"/>
                        </a:rPr>
                        <a:t>PI</a:t>
                      </a:r>
                      <a:r>
                        <a:rPr lang="zh-CN" altLang="en-US" sz="2400">
                          <a:latin typeface="Consolas" panose="020B0609020204030204" pitchFamily="49" charset="0"/>
                        </a:rPr>
                        <a:t>替换为</a:t>
                      </a:r>
                      <a:r>
                        <a:rPr lang="en-US" altLang="zh-CN" sz="2400">
                          <a:latin typeface="Consolas" panose="020B0609020204030204" pitchFamily="49" charset="0"/>
                        </a:rPr>
                        <a:t>3.14</a:t>
                      </a:r>
                      <a:endParaRPr lang="zh-CN" altLang="en-US" sz="2400"/>
                    </a:p>
                  </a:txBody>
                  <a:tcPr marL="120326" marR="120326" marT="60163" marB="60163"/>
                </a:tc>
              </a:tr>
              <a:tr h="487988">
                <a:tc>
                  <a:txBody>
                    <a:bodyPr/>
                    <a:lstStyle/>
                    <a:p>
                      <a:r>
                        <a:rPr lang="en-US" altLang="zh-CN" sz="2400">
                          <a:latin typeface="Consolas" panose="020B0609020204030204" pitchFamily="49" charset="0"/>
                        </a:rPr>
                        <a:t>#define ABC</a:t>
                      </a:r>
                      <a:endParaRPr lang="zh-CN" altLang="en-US" sz="2400"/>
                    </a:p>
                  </a:txBody>
                  <a:tcPr marL="120326" marR="120326" marT="60163" marB="60163"/>
                </a:tc>
                <a:tc>
                  <a:txBody>
                    <a:bodyPr/>
                    <a:lstStyle/>
                    <a:p>
                      <a:r>
                        <a:rPr lang="zh-CN" altLang="en-US" sz="2400">
                          <a:latin typeface="Consolas" panose="020B0609020204030204" pitchFamily="49" charset="0"/>
                        </a:rPr>
                        <a:t>定义</a:t>
                      </a:r>
                      <a:r>
                        <a:rPr lang="en-US" altLang="zh-CN" sz="2400">
                          <a:latin typeface="Consolas" panose="020B0609020204030204" pitchFamily="49" charset="0"/>
                        </a:rPr>
                        <a:t>ABC</a:t>
                      </a:r>
                      <a:endParaRPr lang="zh-CN" altLang="en-US" sz="2400"/>
                    </a:p>
                  </a:txBody>
                  <a:tcPr marL="120326" marR="120326" marT="60163" marB="60163"/>
                </a:tc>
              </a:tr>
              <a:tr h="487988">
                <a:tc>
                  <a:txBody>
                    <a:bodyPr/>
                    <a:lstStyle/>
                    <a:p>
                      <a:r>
                        <a:rPr lang="en-US" altLang="zh-CN" sz="2400">
                          <a:latin typeface="Consolas" panose="020B0609020204030204" pitchFamily="49" charset="0"/>
                        </a:rPr>
                        <a:t>#ifndef __XX_H__	</a:t>
                      </a:r>
                      <a:endParaRPr lang="zh-CN" altLang="en-US" sz="2400"/>
                    </a:p>
                  </a:txBody>
                  <a:tcPr marL="120326" marR="120326" marT="60163" marB="60163"/>
                </a:tc>
                <a:tc>
                  <a:txBody>
                    <a:bodyPr/>
                    <a:lstStyle/>
                    <a:p>
                      <a:r>
                        <a:rPr lang="zh-CN" altLang="en-US" sz="2400">
                          <a:latin typeface="Consolas" panose="020B0609020204030204" pitchFamily="49" charset="0"/>
                        </a:rPr>
                        <a:t>如果没有定义</a:t>
                      </a:r>
                      <a:r>
                        <a:rPr lang="en-US" altLang="zh-CN" sz="2400">
                          <a:latin typeface="Consolas" panose="020B0609020204030204" pitchFamily="49" charset="0"/>
                        </a:rPr>
                        <a:t>__XX_H__</a:t>
                      </a:r>
                      <a:endParaRPr lang="zh-CN" altLang="en-US" sz="2400"/>
                    </a:p>
                  </a:txBody>
                  <a:tcPr marL="120326" marR="120326" marT="60163" marB="60163"/>
                </a:tc>
              </a:tr>
              <a:tr h="487988">
                <a:tc>
                  <a:txBody>
                    <a:bodyPr/>
                    <a:lstStyle/>
                    <a:p>
                      <a:r>
                        <a:rPr lang="en-US" altLang="zh-CN" sz="2400">
                          <a:latin typeface="Consolas" panose="020B0609020204030204" pitchFamily="49" charset="0"/>
                        </a:rPr>
                        <a:t>#endif</a:t>
                      </a:r>
                      <a:endParaRPr lang="zh-CN" altLang="en-US" sz="2400"/>
                    </a:p>
                  </a:txBody>
                  <a:tcPr marL="120326" marR="120326" marT="60163" marB="60163"/>
                </a:tc>
                <a:tc>
                  <a:txBody>
                    <a:bodyPr/>
                    <a:lstStyle/>
                    <a:p>
                      <a:r>
                        <a:rPr lang="zh-CN" altLang="en-US" sz="2400">
                          <a:latin typeface="Consolas" panose="020B0609020204030204" pitchFamily="49" charset="0"/>
                        </a:rPr>
                        <a:t>与</a:t>
                      </a:r>
                      <a:r>
                        <a:rPr lang="en-US" altLang="zh-CN" sz="2400">
                          <a:latin typeface="Consolas" panose="020B0609020204030204" pitchFamily="49" charset="0"/>
                        </a:rPr>
                        <a:t>#ifndef,#if</a:t>
                      </a:r>
                      <a:r>
                        <a:rPr lang="zh-CN" altLang="en-US" sz="2400">
                          <a:latin typeface="Consolas" panose="020B0609020204030204" pitchFamily="49" charset="0"/>
                        </a:rPr>
                        <a:t>匹配，组成“括号”</a:t>
                      </a:r>
                      <a:endParaRPr lang="zh-CN" altLang="en-US" sz="2400"/>
                    </a:p>
                  </a:txBody>
                  <a:tcPr marL="120326" marR="120326" marT="60163" marB="60163"/>
                </a:tc>
              </a:tr>
            </a:tbl>
          </a:graphicData>
        </a:graphic>
      </p:graphicFrame>
      <p:sp>
        <p:nvSpPr>
          <p:cNvPr id="5" name="文本框 4"/>
          <p:cNvSpPr txBox="1"/>
          <p:nvPr/>
        </p:nvSpPr>
        <p:spPr>
          <a:xfrm>
            <a:off x="570963" y="5621627"/>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latin typeface="Consolas" panose="020B0609020204030204" pitchFamily="49" charset="0"/>
              </a:rPr>
              <a:t>此外还有</a:t>
            </a:r>
            <a:r>
              <a:rPr lang="en-US" altLang="zh-CN" sz="2800">
                <a:latin typeface="Consolas" panose="020B0609020204030204" pitchFamily="49" charset="0"/>
              </a:rPr>
              <a:t>#ifdef,#if,#else,#elif,#undef</a:t>
            </a:r>
            <a:r>
              <a:rPr lang="zh-CN" altLang="en-US" sz="2800">
                <a:latin typeface="Consolas" panose="020B0609020204030204" pitchFamily="49" charset="0"/>
              </a:rPr>
              <a:t>等</a:t>
            </a:r>
            <a:endParaRPr lang="en-US" altLang="zh-CN" sz="2800">
              <a:latin typeface="Consolas" panose="020B0609020204030204" pitchFamily="49"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LCD1602</a:t>
            </a:r>
            <a:r>
              <a:rPr lang="zh-CN" altLang="en-US" sz="3200">
                <a:latin typeface="等线" panose="02010600030101010101" pitchFamily="2" charset="-122"/>
                <a:ea typeface="等线" panose="02010600030101010101" pitchFamily="2" charset="-122"/>
              </a:rPr>
              <a:t>调试工具</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950202"/>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使用</a:t>
            </a:r>
            <a:r>
              <a:rPr lang="en-US" altLang="zh-CN" sz="2800"/>
              <a:t>LCD1602</a:t>
            </a:r>
            <a:r>
              <a:rPr lang="zh-CN" altLang="en-US" sz="2800"/>
              <a:t>液晶屏作为调试窗口，提供类似</a:t>
            </a:r>
            <a:r>
              <a:rPr lang="en-US" altLang="zh-CN" sz="2800"/>
              <a:t>printf</a:t>
            </a:r>
            <a:r>
              <a:rPr lang="zh-CN" altLang="en-US" sz="2800"/>
              <a:t>函数的功能，可实时观察单片机内部数据的变换情况，便于调试和演示。</a:t>
            </a:r>
            <a:endParaRPr lang="en-US" altLang="zh-CN" sz="2800"/>
          </a:p>
          <a:p>
            <a:pPr marL="457200" indent="-457200">
              <a:buFont typeface="Arial" panose="020B0604020202020204" pitchFamily="34" charset="0"/>
              <a:buChar char="•"/>
            </a:pPr>
            <a:r>
              <a:rPr lang="zh-CN" altLang="en-US" sz="2800"/>
              <a:t>本视频提供的</a:t>
            </a:r>
            <a:r>
              <a:rPr lang="en-US" altLang="zh-CN" sz="2800"/>
              <a:t>LCD1602</a:t>
            </a:r>
            <a:r>
              <a:rPr lang="zh-CN" altLang="en-US" sz="2800"/>
              <a:t>代码属于模块化的代码，使用者只需要知道所提供函数的作用和使用方法就可以很容易的使用</a:t>
            </a:r>
            <a:r>
              <a:rPr lang="en-US" altLang="zh-CN" sz="2800"/>
              <a:t>LCD1602</a:t>
            </a:r>
            <a:endParaRPr lang="en-US" altLang="zh-CN" sz="2800"/>
          </a:p>
        </p:txBody>
      </p:sp>
      <p:graphicFrame>
        <p:nvGraphicFramePr>
          <p:cNvPr id="5" name="表格 4"/>
          <p:cNvGraphicFramePr>
            <a:graphicFrameLocks noGrp="1"/>
          </p:cNvGraphicFramePr>
          <p:nvPr/>
        </p:nvGraphicFramePr>
        <p:xfrm>
          <a:off x="748182" y="2798247"/>
          <a:ext cx="10695634" cy="3888688"/>
        </p:xfrm>
        <a:graphic>
          <a:graphicData uri="http://schemas.openxmlformats.org/drawingml/2006/table">
            <a:tbl>
              <a:tblPr firstRow="1" bandRow="1">
                <a:tableStyleId>{93296810-A885-4BE3-A3E7-6D5BEEA58F35}</a:tableStyleId>
              </a:tblPr>
              <a:tblGrid>
                <a:gridCol w="5306930"/>
                <a:gridCol w="5388704"/>
              </a:tblGrid>
              <a:tr h="465963">
                <a:tc>
                  <a:txBody>
                    <a:bodyPr/>
                    <a:lstStyle/>
                    <a:p>
                      <a:pPr algn="ctr"/>
                      <a:r>
                        <a:rPr lang="zh-CN" altLang="en-US" sz="2400"/>
                        <a:t>函数</a:t>
                      </a:r>
                      <a:endParaRPr lang="zh-CN" altLang="en-US" sz="2400"/>
                    </a:p>
                  </a:txBody>
                  <a:tcPr marL="120326" marR="120326" marT="60163" marB="60163"/>
                </a:tc>
                <a:tc>
                  <a:txBody>
                    <a:bodyPr/>
                    <a:lstStyle/>
                    <a:p>
                      <a:pPr algn="ctr"/>
                      <a:r>
                        <a:rPr lang="zh-CN" altLang="en-US" sz="2400"/>
                        <a:t>作用</a:t>
                      </a:r>
                      <a:endParaRPr lang="zh-CN" altLang="en-US" sz="2400"/>
                    </a:p>
                  </a:txBody>
                  <a:tcPr marL="120326" marR="120326" marT="60163" marB="60163"/>
                </a:tc>
              </a:tr>
              <a:tr h="465963">
                <a:tc>
                  <a:txBody>
                    <a:bodyPr/>
                    <a:lstStyle/>
                    <a:p>
                      <a:r>
                        <a:rPr lang="en-US" altLang="zh-CN" sz="2400">
                          <a:latin typeface="Consolas" panose="020B0609020204030204" pitchFamily="49" charset="0"/>
                        </a:rPr>
                        <a:t>LCD_Init();</a:t>
                      </a:r>
                      <a:endParaRPr lang="zh-CN" altLang="en-US" sz="2400"/>
                    </a:p>
                  </a:txBody>
                  <a:tcPr marL="120326" marR="120326" marT="60163" marB="60163"/>
                </a:tc>
                <a:tc>
                  <a:txBody>
                    <a:bodyPr/>
                    <a:lstStyle/>
                    <a:p>
                      <a:r>
                        <a:rPr lang="zh-CN" altLang="en-US" sz="2400">
                          <a:latin typeface="Consolas" panose="020B0609020204030204" pitchFamily="49" charset="0"/>
                        </a:rPr>
                        <a:t>初始化</a:t>
                      </a:r>
                      <a:endParaRPr lang="zh-CN" altLang="en-US" sz="2400"/>
                    </a:p>
                  </a:txBody>
                  <a:tcPr marL="120326" marR="120326" marT="60163" marB="60163"/>
                </a:tc>
              </a:tr>
              <a:tr h="465963">
                <a:tc>
                  <a:txBody>
                    <a:bodyPr/>
                    <a:lstStyle/>
                    <a:p>
                      <a:r>
                        <a:rPr lang="en-US" altLang="zh-CN" sz="2400">
                          <a:latin typeface="Consolas" panose="020B0609020204030204" pitchFamily="49" charset="0"/>
                        </a:rPr>
                        <a:t>LCD_ShowChar(1,1,'A');</a:t>
                      </a:r>
                      <a:endParaRPr lang="zh-CN" altLang="en-US" sz="2400"/>
                    </a:p>
                  </a:txBody>
                  <a:tcPr marL="120326" marR="120326" marT="60163" marB="60163"/>
                </a:tc>
                <a:tc>
                  <a:txBody>
                    <a:bodyPr/>
                    <a:lstStyle/>
                    <a:p>
                      <a:pPr marL="0" indent="0">
                        <a:buFont typeface="Arial" panose="020B0604020202020204" pitchFamily="34" charset="0"/>
                        <a:buNone/>
                      </a:pPr>
                      <a:r>
                        <a:rPr lang="zh-CN" altLang="en-US" sz="2400">
                          <a:latin typeface="Consolas" panose="020B0609020204030204" pitchFamily="49" charset="0"/>
                        </a:rPr>
                        <a:t>显示一个字符</a:t>
                      </a:r>
                      <a:endParaRPr lang="en-US" altLang="zh-CN" sz="2400">
                        <a:latin typeface="Consolas" panose="020B0609020204030204" pitchFamily="49" charset="0"/>
                      </a:endParaRPr>
                    </a:p>
                  </a:txBody>
                  <a:tcPr marL="120326" marR="120326" marT="60163" marB="60163"/>
                </a:tc>
              </a:tr>
              <a:tr h="465963">
                <a:tc>
                  <a:txBody>
                    <a:bodyPr/>
                    <a:lstStyle/>
                    <a:p>
                      <a:r>
                        <a:rPr lang="en-US" altLang="zh-CN" sz="2400">
                          <a:latin typeface="Consolas" panose="020B0609020204030204" pitchFamily="49" charset="0"/>
                        </a:rPr>
                        <a:t>LCD_ShowString(1,3,"Hello");</a:t>
                      </a:r>
                      <a:endParaRPr lang="zh-CN" altLang="en-US" sz="2400"/>
                    </a:p>
                  </a:txBody>
                  <a:tcPr marL="120326" marR="120326" marT="60163" marB="60163"/>
                </a:tc>
                <a:tc>
                  <a:txBody>
                    <a:bodyPr/>
                    <a:lstStyle/>
                    <a:p>
                      <a:r>
                        <a:rPr lang="zh-CN" altLang="en-US" sz="2400">
                          <a:latin typeface="Consolas" panose="020B0609020204030204" pitchFamily="49" charset="0"/>
                        </a:rPr>
                        <a:t>显示字符串</a:t>
                      </a:r>
                      <a:endParaRPr lang="zh-CN" altLang="en-US" sz="2400"/>
                    </a:p>
                  </a:txBody>
                  <a:tcPr marL="120326" marR="120326" marT="60163" marB="60163"/>
                </a:tc>
              </a:tr>
              <a:tr h="465963">
                <a:tc>
                  <a:txBody>
                    <a:bodyPr/>
                    <a:lstStyle/>
                    <a:p>
                      <a:r>
                        <a:rPr lang="en-US" altLang="zh-CN" sz="2400">
                          <a:latin typeface="Consolas" panose="020B0609020204030204" pitchFamily="49" charset="0"/>
                        </a:rPr>
                        <a:t>LCD_ShowNum(1,9,123,3);</a:t>
                      </a:r>
                      <a:endParaRPr lang="zh-CN" altLang="en-US" sz="2400"/>
                    </a:p>
                  </a:txBody>
                  <a:tcPr marL="120326" marR="120326" marT="60163" marB="60163"/>
                </a:tc>
                <a:tc>
                  <a:txBody>
                    <a:bodyPr/>
                    <a:lstStyle/>
                    <a:p>
                      <a:pPr marL="0" indent="0">
                        <a:buFont typeface="Arial" panose="020B0604020202020204" pitchFamily="34" charset="0"/>
                        <a:buNone/>
                      </a:pPr>
                      <a:r>
                        <a:rPr lang="zh-CN" altLang="en-US" sz="2400">
                          <a:latin typeface="Consolas" panose="020B0609020204030204" pitchFamily="49" charset="0"/>
                        </a:rPr>
                        <a:t>显示十进制数字</a:t>
                      </a:r>
                      <a:endParaRPr lang="en-US" altLang="zh-CN" sz="2400">
                        <a:latin typeface="Consolas" panose="020B0609020204030204" pitchFamily="49" charset="0"/>
                      </a:endParaRPr>
                    </a:p>
                  </a:txBody>
                  <a:tcPr marL="120326" marR="120326" marT="60163" marB="60163"/>
                </a:tc>
              </a:tr>
              <a:tr h="465963">
                <a:tc>
                  <a:txBody>
                    <a:bodyPr/>
                    <a:lstStyle/>
                    <a:p>
                      <a:r>
                        <a:rPr lang="en-US" altLang="zh-CN" sz="2400">
                          <a:latin typeface="Consolas" panose="020B0609020204030204" pitchFamily="49" charset="0"/>
                        </a:rPr>
                        <a:t>LCD_ShowSignedNum(1,13,-66,2);</a:t>
                      </a:r>
                      <a:endParaRPr lang="zh-CN" altLang="en-US" sz="2400"/>
                    </a:p>
                  </a:txBody>
                  <a:tcPr marL="120326" marR="120326" marT="60163" marB="60163"/>
                </a:tc>
                <a:tc>
                  <a:txBody>
                    <a:bodyPr/>
                    <a:lstStyle/>
                    <a:p>
                      <a:pPr marL="0" indent="0">
                        <a:buFont typeface="Arial" panose="020B0604020202020204" pitchFamily="34" charset="0"/>
                        <a:buNone/>
                      </a:pPr>
                      <a:r>
                        <a:rPr lang="zh-CN" altLang="en-US" sz="2400">
                          <a:latin typeface="Consolas" panose="020B0609020204030204" pitchFamily="49" charset="0"/>
                        </a:rPr>
                        <a:t>显示有符号十进制数字</a:t>
                      </a:r>
                      <a:endParaRPr lang="en-US" altLang="zh-CN" sz="2400">
                        <a:latin typeface="Consolas" panose="020B0609020204030204" pitchFamily="49" charset="0"/>
                      </a:endParaRPr>
                    </a:p>
                  </a:txBody>
                  <a:tcPr marL="120326" marR="120326" marT="60163" marB="60163"/>
                </a:tc>
              </a:tr>
              <a:tr h="465963">
                <a:tc>
                  <a:txBody>
                    <a:bodyPr/>
                    <a:lstStyle/>
                    <a:p>
                      <a:r>
                        <a:rPr lang="en-US" altLang="zh-CN" sz="2400">
                          <a:latin typeface="Consolas" panose="020B0609020204030204" pitchFamily="49" charset="0"/>
                        </a:rPr>
                        <a:t>LCD_ShowHexNum(2,1,0xA8,2);</a:t>
                      </a:r>
                      <a:endParaRPr lang="zh-CN" altLang="en-US" sz="2400"/>
                    </a:p>
                  </a:txBody>
                  <a:tcPr marL="120326" marR="120326" marT="60163" marB="60163"/>
                </a:tc>
                <a:tc>
                  <a:txBody>
                    <a:bodyPr/>
                    <a:lstStyle/>
                    <a:p>
                      <a:pPr marL="0" indent="0">
                        <a:buFont typeface="Arial" panose="020B0604020202020204" pitchFamily="34" charset="0"/>
                        <a:buNone/>
                      </a:pPr>
                      <a:r>
                        <a:rPr lang="zh-CN" altLang="en-US" sz="2400">
                          <a:latin typeface="Consolas" panose="020B0609020204030204" pitchFamily="49" charset="0"/>
                        </a:rPr>
                        <a:t>显示十六进制数字</a:t>
                      </a:r>
                      <a:endParaRPr lang="en-US" altLang="zh-CN" sz="2400">
                        <a:latin typeface="Consolas" panose="020B0609020204030204" pitchFamily="49" charset="0"/>
                      </a:endParaRPr>
                    </a:p>
                  </a:txBody>
                  <a:tcPr marL="120326" marR="120326" marT="60163" marB="60163"/>
                </a:tc>
              </a:tr>
              <a:tr h="465963">
                <a:tc>
                  <a:txBody>
                    <a:bodyPr/>
                    <a:lstStyle/>
                    <a:p>
                      <a:r>
                        <a:rPr lang="en-US" altLang="zh-CN" sz="2400">
                          <a:latin typeface="Consolas" panose="020B0609020204030204" pitchFamily="49" charset="0"/>
                        </a:rPr>
                        <a:t>LCD_ShowBinNum(2,4,0xAA,8);</a:t>
                      </a:r>
                      <a:endParaRPr lang="zh-CN" altLang="en-US" sz="2400"/>
                    </a:p>
                  </a:txBody>
                  <a:tcPr marL="120326" marR="120326" marT="60163" marB="60163"/>
                </a:tc>
                <a:tc>
                  <a:txBody>
                    <a:bodyPr/>
                    <a:lstStyle/>
                    <a:p>
                      <a:pPr marL="0" indent="0">
                        <a:buFont typeface="Arial" panose="020B0604020202020204" pitchFamily="34" charset="0"/>
                        <a:buNone/>
                      </a:pPr>
                      <a:r>
                        <a:rPr lang="zh-CN" altLang="en-US" sz="2400">
                          <a:latin typeface="Consolas" panose="020B0609020204030204" pitchFamily="49" charset="0"/>
                        </a:rPr>
                        <a:t>显示二进制数字</a:t>
                      </a:r>
                      <a:endParaRPr lang="en-US" altLang="zh-CN" sz="2400">
                        <a:latin typeface="Consolas" panose="020B0609020204030204" pitchFamily="49" charset="0"/>
                      </a:endParaRPr>
                    </a:p>
                  </a:txBody>
                  <a:tcPr marL="120326" marR="120326" marT="60163" marB="60163"/>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矩阵键盘介绍</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在键盘中按键数量较多时，为了减少</a:t>
            </a:r>
            <a:r>
              <a:rPr lang="en-US" altLang="zh-CN" sz="2800"/>
              <a:t>I/O</a:t>
            </a:r>
            <a:r>
              <a:rPr lang="zh-CN" altLang="en-US" sz="2800"/>
              <a:t>口的占用，通常将按键排列成矩阵形式</a:t>
            </a:r>
            <a:endParaRPr lang="en-US" altLang="zh-CN" sz="2800"/>
          </a:p>
          <a:p>
            <a:pPr marL="457200" indent="-457200">
              <a:buFont typeface="Arial" panose="020B0604020202020204" pitchFamily="34" charset="0"/>
              <a:buChar char="•"/>
            </a:pPr>
            <a:r>
              <a:rPr lang="zh-CN" altLang="en-US" sz="2800"/>
              <a:t>采用逐行或逐列的“扫描”，就可以读出任何位置按键的状态</a:t>
            </a:r>
            <a:endParaRPr lang="en-US" altLang="zh-CN" sz="280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18525" y="3110766"/>
            <a:ext cx="3123932" cy="3123932"/>
          </a:xfrm>
          <a:prstGeom prst="rect">
            <a:avLst/>
          </a:prstGeom>
        </p:spPr>
      </p:pic>
      <p:pic>
        <p:nvPicPr>
          <p:cNvPr id="5" name="图片 4"/>
          <p:cNvPicPr>
            <a:picLocks noChangeAspect="1"/>
          </p:cNvPicPr>
          <p:nvPr/>
        </p:nvPicPr>
        <p:blipFill>
          <a:blip r:embed="rId2"/>
          <a:stretch>
            <a:fillRect/>
          </a:stretch>
        </p:blipFill>
        <p:spPr>
          <a:xfrm>
            <a:off x="6002725" y="3110766"/>
            <a:ext cx="4140450" cy="312393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扫描的概念</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数码管扫描（输出扫描）</a:t>
            </a:r>
            <a:endParaRPr lang="en-US" altLang="zh-CN" sz="2800"/>
          </a:p>
          <a:p>
            <a:r>
              <a:rPr lang="en-US" altLang="zh-CN" sz="2800"/>
              <a:t>	</a:t>
            </a:r>
            <a:r>
              <a:rPr lang="zh-CN" altLang="en-US" sz="2800"/>
              <a:t>原理：显示第</a:t>
            </a:r>
            <a:r>
              <a:rPr lang="en-US" altLang="zh-CN" sz="2800"/>
              <a:t>1</a:t>
            </a:r>
            <a:r>
              <a:rPr lang="zh-CN" altLang="en-US" sz="2800"/>
              <a:t>位→显示第</a:t>
            </a:r>
            <a:r>
              <a:rPr lang="en-US" altLang="zh-CN" sz="2800"/>
              <a:t>2</a:t>
            </a:r>
            <a:r>
              <a:rPr lang="zh-CN" altLang="en-US" sz="2800"/>
              <a:t>位→显示第</a:t>
            </a:r>
            <a:r>
              <a:rPr lang="en-US" altLang="zh-CN" sz="2800"/>
              <a:t>3</a:t>
            </a:r>
            <a:r>
              <a:rPr lang="zh-CN" altLang="en-US" sz="2800"/>
              <a:t>位→</a:t>
            </a:r>
            <a:r>
              <a:rPr lang="en-US" altLang="zh-CN" sz="2800"/>
              <a:t>……</a:t>
            </a:r>
            <a:r>
              <a:rPr lang="zh-CN" altLang="en-US" sz="2800"/>
              <a:t>，然后快速循环这个过程，最终实现所有数码管同时显示的效果</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矩阵键盘扫描（输入扫描）</a:t>
            </a:r>
            <a:endParaRPr lang="en-US" altLang="zh-CN" sz="2800"/>
          </a:p>
          <a:p>
            <a:r>
              <a:rPr lang="en-US" altLang="zh-CN" sz="2800"/>
              <a:t>	</a:t>
            </a:r>
            <a:r>
              <a:rPr lang="zh-CN" altLang="en-US" sz="2800"/>
              <a:t>原理：读取第</a:t>
            </a:r>
            <a:r>
              <a:rPr lang="en-US" altLang="zh-CN" sz="2800"/>
              <a:t>1</a:t>
            </a:r>
            <a:r>
              <a:rPr lang="zh-CN" altLang="en-US" sz="2800"/>
              <a:t>行</a:t>
            </a:r>
            <a:r>
              <a:rPr lang="en-US" altLang="zh-CN" sz="2800"/>
              <a:t>(</a:t>
            </a:r>
            <a:r>
              <a:rPr lang="zh-CN" altLang="en-US" sz="2800"/>
              <a:t>列</a:t>
            </a:r>
            <a:r>
              <a:rPr lang="en-US" altLang="zh-CN" sz="2800"/>
              <a:t>)</a:t>
            </a:r>
            <a:r>
              <a:rPr lang="zh-CN" altLang="en-US" sz="2800"/>
              <a:t>→读取第</a:t>
            </a:r>
            <a:r>
              <a:rPr lang="en-US" altLang="zh-CN" sz="2800"/>
              <a:t>2</a:t>
            </a:r>
            <a:r>
              <a:rPr lang="zh-CN" altLang="en-US" sz="2800"/>
              <a:t>行</a:t>
            </a:r>
            <a:r>
              <a:rPr lang="en-US" altLang="zh-CN" sz="2800"/>
              <a:t>(</a:t>
            </a:r>
            <a:r>
              <a:rPr lang="zh-CN" altLang="en-US" sz="2800"/>
              <a:t>列</a:t>
            </a:r>
            <a:r>
              <a:rPr lang="en-US" altLang="zh-CN" sz="2800"/>
              <a:t>) </a:t>
            </a:r>
            <a:r>
              <a:rPr lang="zh-CN" altLang="en-US" sz="2800"/>
              <a:t>→读取第</a:t>
            </a:r>
            <a:r>
              <a:rPr lang="en-US" altLang="zh-CN" sz="2800"/>
              <a:t>3</a:t>
            </a:r>
            <a:r>
              <a:rPr lang="zh-CN" altLang="en-US" sz="2800"/>
              <a:t>行</a:t>
            </a:r>
            <a:r>
              <a:rPr lang="en-US" altLang="zh-CN" sz="2800"/>
              <a:t>(</a:t>
            </a:r>
            <a:r>
              <a:rPr lang="zh-CN" altLang="en-US" sz="2800"/>
              <a:t>列</a:t>
            </a:r>
            <a:r>
              <a:rPr lang="en-US" altLang="zh-CN" sz="2800"/>
              <a:t>) </a:t>
            </a:r>
            <a:r>
              <a:rPr lang="zh-CN" altLang="en-US" sz="2800"/>
              <a:t>→ </a:t>
            </a:r>
            <a:r>
              <a:rPr lang="en-US" altLang="zh-CN" sz="2800"/>
              <a:t>……</a:t>
            </a:r>
            <a:r>
              <a:rPr lang="zh-CN" altLang="en-US" sz="2800"/>
              <a:t>，然后快速循环这个过程，最终实现所有按键同时检测的效果</a:t>
            </a:r>
            <a:endParaRPr lang="en-US" altLang="zh-CN" sz="2800"/>
          </a:p>
          <a:p>
            <a:endParaRPr lang="en-US" altLang="zh-CN" sz="2800"/>
          </a:p>
          <a:p>
            <a:pPr marL="457200" indent="-457200">
              <a:buFont typeface="Arial" panose="020B0604020202020204" pitchFamily="34" charset="0"/>
              <a:buChar char="•"/>
            </a:pPr>
            <a:r>
              <a:rPr lang="zh-CN" altLang="en-US" sz="2800"/>
              <a:t>以上两种扫描方式的共性：节省</a:t>
            </a:r>
            <a:r>
              <a:rPr lang="en-US" altLang="zh-CN" sz="2800"/>
              <a:t>I/O</a:t>
            </a:r>
            <a:r>
              <a:rPr lang="zh-CN" altLang="en-US" sz="2800"/>
              <a:t>口</a:t>
            </a:r>
            <a:endParaRPr lang="en-US" altLang="zh-CN" sz="2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定时器介绍</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定时器介绍：</a:t>
            </a:r>
            <a:r>
              <a:rPr lang="en-US" altLang="zh-CN" sz="2800"/>
              <a:t>51</a:t>
            </a:r>
            <a:r>
              <a:rPr lang="zh-CN" altLang="en-US" sz="2800"/>
              <a:t>单片机的定时器属于单片机的内部资源，其电路的连接和运转均在单片机内部完成</a:t>
            </a:r>
            <a:endParaRPr lang="en-US" altLang="zh-CN" sz="2800"/>
          </a:p>
          <a:p>
            <a:pPr marL="457200" indent="-457200">
              <a:buFont typeface="Arial" panose="020B0604020202020204" pitchFamily="34" charset="0"/>
              <a:buChar char="•"/>
            </a:pPr>
            <a:r>
              <a:rPr lang="zh-CN" altLang="en-US" sz="2800"/>
              <a:t>定时器作用：</a:t>
            </a:r>
            <a:endParaRPr lang="en-US" altLang="zh-CN" sz="2800"/>
          </a:p>
          <a:p>
            <a:pPr lvl="1"/>
            <a:r>
              <a:rPr lang="zh-CN" altLang="en-US" sz="2800"/>
              <a:t>（</a:t>
            </a:r>
            <a:r>
              <a:rPr lang="en-US" altLang="zh-CN" sz="2800"/>
              <a:t>1</a:t>
            </a:r>
            <a:r>
              <a:rPr lang="zh-CN" altLang="en-US" sz="2800"/>
              <a:t>）用于计时系统，可实现软件计时，或者使程序每隔一固定时间完成一项操作</a:t>
            </a:r>
            <a:endParaRPr lang="en-US" altLang="zh-CN" sz="2800"/>
          </a:p>
          <a:p>
            <a:pPr lvl="1"/>
            <a:r>
              <a:rPr lang="zh-CN" altLang="en-US" sz="2800"/>
              <a:t>（</a:t>
            </a:r>
            <a:r>
              <a:rPr lang="en-US" altLang="zh-CN" sz="2800"/>
              <a:t>2</a:t>
            </a:r>
            <a:r>
              <a:rPr lang="zh-CN" altLang="en-US" sz="2800"/>
              <a:t>）替代长时间的</a:t>
            </a:r>
            <a:r>
              <a:rPr lang="en-US" altLang="zh-CN" sz="2800"/>
              <a:t>Delay</a:t>
            </a:r>
            <a:r>
              <a:rPr lang="zh-CN" altLang="en-US" sz="2800"/>
              <a:t>，提高</a:t>
            </a:r>
            <a:r>
              <a:rPr lang="en-US" altLang="zh-CN" sz="2800"/>
              <a:t>CPU</a:t>
            </a:r>
            <a:r>
              <a:rPr lang="zh-CN" altLang="en-US" sz="2800"/>
              <a:t>的运行效率和处理速度</a:t>
            </a:r>
            <a:endParaRPr lang="en-US" altLang="zh-CN" sz="2800"/>
          </a:p>
          <a:p>
            <a:pPr lvl="1"/>
            <a:r>
              <a:rPr lang="zh-CN" altLang="en-US" sz="2800"/>
              <a:t>（</a:t>
            </a:r>
            <a:r>
              <a:rPr lang="en-US" altLang="zh-CN" sz="2800"/>
              <a:t>…</a:t>
            </a:r>
            <a:r>
              <a:rPr lang="zh-CN" altLang="en-US" sz="2800"/>
              <a:t>）</a:t>
            </a:r>
            <a:endParaRPr lang="en-US" altLang="zh-CN" sz="2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资料准备</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r>
              <a:rPr lang="zh-CN" altLang="en-US" sz="2800"/>
              <a:t>开发板资料：</a:t>
            </a:r>
            <a:endParaRPr lang="en-US" altLang="zh-CN" sz="2800"/>
          </a:p>
          <a:p>
            <a:r>
              <a:rPr lang="en-US" altLang="zh-CN" sz="2800"/>
              <a:t>	</a:t>
            </a:r>
            <a:endParaRPr lang="en-US" altLang="zh-CN" sz="2800"/>
          </a:p>
          <a:p>
            <a:endParaRPr lang="en-US" altLang="zh-CN" sz="2800"/>
          </a:p>
          <a:p>
            <a:r>
              <a:rPr lang="zh-CN" altLang="en-US" sz="2800"/>
              <a:t>密码：</a:t>
            </a:r>
            <a:endParaRPr lang="en-US" altLang="zh-CN" sz="2800"/>
          </a:p>
          <a:p>
            <a:r>
              <a:rPr lang="en-US" altLang="zh-CN" sz="2800"/>
              <a:t>	</a:t>
            </a:r>
            <a:endParaRPr lang="en-US" altLang="zh-CN" sz="2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STC89C52</a:t>
            </a:r>
            <a:r>
              <a:rPr lang="zh-CN" altLang="en-US" sz="3200">
                <a:latin typeface="等线" panose="02010600030101010101" pitchFamily="2" charset="-122"/>
                <a:ea typeface="等线" panose="02010600030101010101" pitchFamily="2" charset="-122"/>
              </a:rPr>
              <a:t>定时器资源</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定时器个数：</a:t>
            </a:r>
            <a:r>
              <a:rPr lang="en-US" altLang="zh-CN" sz="2800"/>
              <a:t>3</a:t>
            </a:r>
            <a:r>
              <a:rPr lang="zh-CN" altLang="en-US" sz="2800"/>
              <a:t>个（</a:t>
            </a:r>
            <a:r>
              <a:rPr lang="en-US" altLang="zh-CN" sz="2800"/>
              <a:t>T0</a:t>
            </a:r>
            <a:r>
              <a:rPr lang="zh-CN" altLang="en-US" sz="2800"/>
              <a:t>、</a:t>
            </a:r>
            <a:r>
              <a:rPr lang="en-US" altLang="zh-CN" sz="2800"/>
              <a:t>T1</a:t>
            </a:r>
            <a:r>
              <a:rPr lang="zh-CN" altLang="en-US" sz="2800"/>
              <a:t>、</a:t>
            </a:r>
            <a:r>
              <a:rPr lang="en-US" altLang="zh-CN" sz="2800"/>
              <a:t>T2</a:t>
            </a:r>
            <a:r>
              <a:rPr lang="zh-CN" altLang="en-US" sz="2800"/>
              <a:t>），</a:t>
            </a:r>
            <a:r>
              <a:rPr lang="en-US" altLang="zh-CN" sz="2800"/>
              <a:t>T0</a:t>
            </a:r>
            <a:r>
              <a:rPr lang="zh-CN" altLang="en-US" sz="2800"/>
              <a:t>和</a:t>
            </a:r>
            <a:r>
              <a:rPr lang="en-US" altLang="zh-CN" sz="2800"/>
              <a:t>T1</a:t>
            </a:r>
            <a:r>
              <a:rPr lang="zh-CN" altLang="en-US" sz="2800"/>
              <a:t>与传统的</a:t>
            </a:r>
            <a:r>
              <a:rPr lang="en-US" altLang="zh-CN" sz="2800"/>
              <a:t>51</a:t>
            </a:r>
            <a:r>
              <a:rPr lang="zh-CN" altLang="en-US" sz="2800"/>
              <a:t>单片机兼容，</a:t>
            </a:r>
            <a:r>
              <a:rPr lang="en-US" altLang="zh-CN" sz="2800"/>
              <a:t>T2</a:t>
            </a:r>
            <a:r>
              <a:rPr lang="zh-CN" altLang="en-US" sz="2800"/>
              <a:t>是此型号单片机增加的资源</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注意：定时器的资源和单片机的型号是关联在一起的，不同的型号可能会有不同的定时器个数和操作方式，但一般来说，</a:t>
            </a:r>
            <a:r>
              <a:rPr lang="en-US" altLang="zh-CN" sz="2800"/>
              <a:t>T0</a:t>
            </a:r>
            <a:r>
              <a:rPr lang="zh-CN" altLang="en-US" sz="2800"/>
              <a:t>和</a:t>
            </a:r>
            <a:r>
              <a:rPr lang="en-US" altLang="zh-CN" sz="2800"/>
              <a:t>T1</a:t>
            </a:r>
            <a:r>
              <a:rPr lang="zh-CN" altLang="en-US" sz="2800"/>
              <a:t>的操作方式是所有</a:t>
            </a:r>
            <a:r>
              <a:rPr lang="en-US" altLang="zh-CN" sz="2800"/>
              <a:t>51</a:t>
            </a:r>
            <a:r>
              <a:rPr lang="zh-CN" altLang="en-US" sz="2800"/>
              <a:t>单片机所共有的</a:t>
            </a:r>
            <a:endParaRPr lang="en-US" altLang="zh-CN" sz="2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定时器框图</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1023869" y="4895565"/>
            <a:ext cx="2408349" cy="954107"/>
          </a:xfrm>
          <a:prstGeom prst="rect">
            <a:avLst/>
          </a:prstGeom>
          <a:noFill/>
        </p:spPr>
        <p:txBody>
          <a:bodyPr wrap="square" rtlCol="0">
            <a:spAutoFit/>
          </a:bodyPr>
          <a:lstStyle/>
          <a:p>
            <a:pPr algn="ctr"/>
            <a:r>
              <a:rPr lang="zh-CN" altLang="en-US" sz="2800"/>
              <a:t>提供计数单元的时钟脉冲</a:t>
            </a:r>
            <a:endParaRPr lang="en-US" altLang="zh-CN" sz="2800"/>
          </a:p>
        </p:txBody>
      </p:sp>
      <p:sp>
        <p:nvSpPr>
          <p:cNvPr id="2" name="矩形 1"/>
          <p:cNvSpPr/>
          <p:nvPr/>
        </p:nvSpPr>
        <p:spPr>
          <a:xfrm>
            <a:off x="4891824" y="3383137"/>
            <a:ext cx="2408349" cy="1297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t>计数单元</a:t>
            </a:r>
            <a:endParaRPr lang="zh-CN" altLang="en-US" sz="3600"/>
          </a:p>
        </p:txBody>
      </p:sp>
      <p:sp>
        <p:nvSpPr>
          <p:cNvPr id="5" name="矩形 4"/>
          <p:cNvSpPr/>
          <p:nvPr/>
        </p:nvSpPr>
        <p:spPr>
          <a:xfrm>
            <a:off x="1023870" y="3383137"/>
            <a:ext cx="2408349" cy="1297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t>时钟</a:t>
            </a:r>
            <a:endParaRPr lang="zh-CN" altLang="en-US" sz="3600"/>
          </a:p>
        </p:txBody>
      </p:sp>
      <p:sp>
        <p:nvSpPr>
          <p:cNvPr id="7" name="矩形 6"/>
          <p:cNvSpPr/>
          <p:nvPr/>
        </p:nvSpPr>
        <p:spPr>
          <a:xfrm>
            <a:off x="8759781" y="3383137"/>
            <a:ext cx="2408349" cy="1297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t>中断系统</a:t>
            </a:r>
            <a:endParaRPr lang="zh-CN" altLang="en-US" sz="3600"/>
          </a:p>
        </p:txBody>
      </p:sp>
      <p:sp>
        <p:nvSpPr>
          <p:cNvPr id="3" name="箭头: 右 2"/>
          <p:cNvSpPr/>
          <p:nvPr/>
        </p:nvSpPr>
        <p:spPr>
          <a:xfrm>
            <a:off x="3432219" y="3848341"/>
            <a:ext cx="1459605" cy="37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p:cNvSpPr/>
          <p:nvPr/>
        </p:nvSpPr>
        <p:spPr>
          <a:xfrm>
            <a:off x="7300173" y="3848341"/>
            <a:ext cx="1459605" cy="37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定时器在单片机内部就像一个小闹钟一样，根据时钟的输出信号，每隔“一秒”，计数单元的数值就增加一，当计数单元数值增加到“设定的闹钟提醒时间”时，计数单元就会向中断系统发出中断申请，产生“响铃提醒”，使程序跳转到中断服务函数中执行</a:t>
            </a:r>
            <a:endParaRPr lang="en-US" altLang="zh-CN" sz="2800"/>
          </a:p>
        </p:txBody>
      </p:sp>
      <p:sp>
        <p:nvSpPr>
          <p:cNvPr id="10" name="文本框 9"/>
          <p:cNvSpPr txBox="1"/>
          <p:nvPr/>
        </p:nvSpPr>
        <p:spPr>
          <a:xfrm>
            <a:off x="5086078" y="4895566"/>
            <a:ext cx="2019839" cy="523220"/>
          </a:xfrm>
          <a:prstGeom prst="rect">
            <a:avLst/>
          </a:prstGeom>
          <a:noFill/>
        </p:spPr>
        <p:txBody>
          <a:bodyPr wrap="square" rtlCol="0">
            <a:spAutoFit/>
          </a:bodyPr>
          <a:lstStyle/>
          <a:p>
            <a:pPr algn="ctr"/>
            <a:r>
              <a:rPr lang="zh-CN" altLang="en-US" sz="2800"/>
              <a:t>时钟计数</a:t>
            </a:r>
            <a:endParaRPr lang="en-US" altLang="zh-CN" sz="2800"/>
          </a:p>
        </p:txBody>
      </p:sp>
      <p:sp>
        <p:nvSpPr>
          <p:cNvPr id="11" name="文本框 10"/>
          <p:cNvSpPr txBox="1"/>
          <p:nvPr/>
        </p:nvSpPr>
        <p:spPr>
          <a:xfrm>
            <a:off x="8703434" y="4895564"/>
            <a:ext cx="2521041" cy="954107"/>
          </a:xfrm>
          <a:prstGeom prst="rect">
            <a:avLst/>
          </a:prstGeom>
          <a:noFill/>
        </p:spPr>
        <p:txBody>
          <a:bodyPr wrap="square" rtlCol="0">
            <a:spAutoFit/>
          </a:bodyPr>
          <a:lstStyle/>
          <a:p>
            <a:pPr algn="ctr"/>
            <a:r>
              <a:rPr lang="zh-CN" altLang="en-US" sz="2800"/>
              <a:t>产生中断，执行定时任务</a:t>
            </a:r>
            <a:endParaRPr lang="en-US" altLang="zh-CN" sz="28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定时器工作模式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STC89C52</a:t>
            </a:r>
            <a:r>
              <a:rPr lang="zh-CN" altLang="en-US" sz="2800"/>
              <a:t>的</a:t>
            </a:r>
            <a:r>
              <a:rPr lang="en-US" altLang="zh-CN" sz="2800"/>
              <a:t>T0</a:t>
            </a:r>
            <a:r>
              <a:rPr lang="zh-CN" altLang="en-US" sz="2800"/>
              <a:t>和</a:t>
            </a:r>
            <a:r>
              <a:rPr lang="en-US" altLang="zh-CN" sz="2800"/>
              <a:t>T1</a:t>
            </a:r>
            <a:r>
              <a:rPr lang="zh-CN" altLang="en-US" sz="2800"/>
              <a:t>均有四种工作模式：</a:t>
            </a:r>
            <a:endParaRPr lang="en-US" altLang="zh-CN" sz="2800"/>
          </a:p>
          <a:p>
            <a:r>
              <a:rPr lang="en-US" altLang="zh-CN" sz="2800"/>
              <a:t>	</a:t>
            </a:r>
            <a:r>
              <a:rPr lang="zh-CN" altLang="en-US" sz="2800"/>
              <a:t>模式</a:t>
            </a:r>
            <a:r>
              <a:rPr lang="en-US" altLang="zh-CN" sz="2800"/>
              <a:t>0</a:t>
            </a:r>
            <a:r>
              <a:rPr lang="zh-CN" altLang="en-US" sz="2800"/>
              <a:t>：</a:t>
            </a:r>
            <a:r>
              <a:rPr lang="en-US" altLang="zh-CN" sz="2800"/>
              <a:t>13</a:t>
            </a:r>
            <a:r>
              <a:rPr lang="zh-CN" altLang="en-US" sz="2800"/>
              <a:t>位定时器</a:t>
            </a:r>
            <a:r>
              <a:rPr lang="en-US" altLang="zh-CN" sz="2800"/>
              <a:t>/</a:t>
            </a:r>
            <a:r>
              <a:rPr lang="zh-CN" altLang="en-US" sz="2800"/>
              <a:t>计数器</a:t>
            </a:r>
            <a:endParaRPr lang="en-US" altLang="zh-CN" sz="2800"/>
          </a:p>
          <a:p>
            <a:r>
              <a:rPr lang="en-US" altLang="zh-CN" sz="2800"/>
              <a:t>	</a:t>
            </a:r>
            <a:r>
              <a:rPr lang="zh-CN" altLang="en-US" sz="2800"/>
              <a:t>模式</a:t>
            </a:r>
            <a:r>
              <a:rPr lang="en-US" altLang="zh-CN" sz="2800"/>
              <a:t>1</a:t>
            </a:r>
            <a:r>
              <a:rPr lang="zh-CN" altLang="en-US" sz="2800"/>
              <a:t>：</a:t>
            </a:r>
            <a:r>
              <a:rPr lang="en-US" altLang="zh-CN" sz="2800"/>
              <a:t>16</a:t>
            </a:r>
            <a:r>
              <a:rPr lang="zh-CN" altLang="en-US" sz="2800"/>
              <a:t>位定时器</a:t>
            </a:r>
            <a:r>
              <a:rPr lang="en-US" altLang="zh-CN" sz="2800"/>
              <a:t>/</a:t>
            </a:r>
            <a:r>
              <a:rPr lang="zh-CN" altLang="en-US" sz="2800"/>
              <a:t>计数器（常用）</a:t>
            </a:r>
            <a:endParaRPr lang="en-US" altLang="zh-CN" sz="2800"/>
          </a:p>
          <a:p>
            <a:r>
              <a:rPr lang="en-US" altLang="zh-CN" sz="2800"/>
              <a:t>	</a:t>
            </a:r>
            <a:r>
              <a:rPr lang="zh-CN" altLang="en-US" sz="2800"/>
              <a:t>模式</a:t>
            </a:r>
            <a:r>
              <a:rPr lang="en-US" altLang="zh-CN" sz="2800"/>
              <a:t>2</a:t>
            </a:r>
            <a:r>
              <a:rPr lang="zh-CN" altLang="en-US" sz="2800"/>
              <a:t>：</a:t>
            </a:r>
            <a:r>
              <a:rPr lang="en-US" altLang="zh-CN" sz="2800"/>
              <a:t>8</a:t>
            </a:r>
            <a:r>
              <a:rPr lang="zh-CN" altLang="en-US" sz="2800"/>
              <a:t>位自动重装模式</a:t>
            </a:r>
            <a:endParaRPr lang="en-US" altLang="zh-CN" sz="2800"/>
          </a:p>
          <a:p>
            <a:r>
              <a:rPr lang="en-US" altLang="zh-CN" sz="2800"/>
              <a:t>	</a:t>
            </a:r>
            <a:r>
              <a:rPr lang="zh-CN" altLang="en-US" sz="2800"/>
              <a:t>模式</a:t>
            </a:r>
            <a:r>
              <a:rPr lang="en-US" altLang="zh-CN" sz="2800"/>
              <a:t>3</a:t>
            </a:r>
            <a:r>
              <a:rPr lang="zh-CN" altLang="en-US" sz="2800"/>
              <a:t>：两个</a:t>
            </a:r>
            <a:r>
              <a:rPr lang="en-US" altLang="zh-CN" sz="2800"/>
              <a:t>8</a:t>
            </a:r>
            <a:r>
              <a:rPr lang="zh-CN" altLang="en-US" sz="2800"/>
              <a:t>位计数器</a:t>
            </a:r>
            <a:endParaRPr lang="en-US" altLang="zh-CN" sz="2800"/>
          </a:p>
          <a:p>
            <a:pPr marL="457200" indent="-457200">
              <a:buFont typeface="Arial" panose="020B0604020202020204" pitchFamily="34" charset="0"/>
              <a:buChar char="•"/>
            </a:pPr>
            <a:r>
              <a:rPr lang="zh-CN" altLang="en-US" sz="2800"/>
              <a:t>工作模式</a:t>
            </a:r>
            <a:r>
              <a:rPr lang="en-US" altLang="zh-CN" sz="2800"/>
              <a:t>1</a:t>
            </a:r>
            <a:r>
              <a:rPr lang="zh-CN" altLang="en-US" sz="2800"/>
              <a:t>框图：</a:t>
            </a:r>
            <a:endParaRPr lang="en-US" altLang="zh-CN" sz="2800"/>
          </a:p>
        </p:txBody>
      </p:sp>
      <p:pic>
        <p:nvPicPr>
          <p:cNvPr id="2" name="图片 1"/>
          <p:cNvPicPr>
            <a:picLocks noChangeAspect="1"/>
          </p:cNvPicPr>
          <p:nvPr/>
        </p:nvPicPr>
        <p:blipFill>
          <a:blip r:embed="rId1"/>
          <a:stretch>
            <a:fillRect/>
          </a:stretch>
        </p:blipFill>
        <p:spPr>
          <a:xfrm>
            <a:off x="2076189" y="3914029"/>
            <a:ext cx="7312510" cy="269185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定时器时钟</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4003808"/>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err="1"/>
              <a:t>SYSclk</a:t>
            </a:r>
            <a:r>
              <a:rPr lang="zh-CN" altLang="en-US" sz="2800"/>
              <a:t>：系统时钟，即晶振周期，本开发板上的晶振为</a:t>
            </a:r>
            <a:r>
              <a:rPr lang="en-US" altLang="zh-CN" sz="2800"/>
              <a:t>12MHz</a:t>
            </a:r>
            <a:endParaRPr lang="zh-CN" altLang="en-US" sz="2800"/>
          </a:p>
        </p:txBody>
      </p:sp>
      <p:pic>
        <p:nvPicPr>
          <p:cNvPr id="5" name="图片 4"/>
          <p:cNvPicPr>
            <a:picLocks noChangeAspect="1"/>
          </p:cNvPicPr>
          <p:nvPr/>
        </p:nvPicPr>
        <p:blipFill>
          <a:blip r:embed="rId1"/>
          <a:stretch>
            <a:fillRect/>
          </a:stretch>
        </p:blipFill>
        <p:spPr>
          <a:xfrm>
            <a:off x="1659771" y="1300767"/>
            <a:ext cx="6080432" cy="2238304"/>
          </a:xfrm>
          <a:prstGeom prst="rect">
            <a:avLst/>
          </a:prstGeom>
        </p:spPr>
      </p:pic>
      <p:sp>
        <p:nvSpPr>
          <p:cNvPr id="2" name="椭圆 1"/>
          <p:cNvSpPr/>
          <p:nvPr/>
        </p:nvSpPr>
        <p:spPr>
          <a:xfrm>
            <a:off x="2021983" y="1687132"/>
            <a:ext cx="605307" cy="3992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a:stCxn id="2" idx="4"/>
          </p:cNvCxnSpPr>
          <p:nvPr/>
        </p:nvCxnSpPr>
        <p:spPr>
          <a:xfrm flipH="1">
            <a:off x="1659771" y="2086377"/>
            <a:ext cx="664866" cy="179922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中断系统</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369906" y="1050209"/>
            <a:ext cx="11156685" cy="536404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中断程序流程</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04040" y="2042312"/>
            <a:ext cx="5689153" cy="3557326"/>
          </a:xfrm>
          <a:prstGeom prst="rect">
            <a:avLst/>
          </a:prstGeom>
        </p:spPr>
      </p:pic>
      <p:sp>
        <p:nvSpPr>
          <p:cNvPr id="7" name="Line 3"/>
          <p:cNvSpPr>
            <a:spLocks noChangeShapeType="1"/>
          </p:cNvSpPr>
          <p:nvPr/>
        </p:nvSpPr>
        <p:spPr bwMode="auto">
          <a:xfrm>
            <a:off x="2943383" y="2079488"/>
            <a:ext cx="0" cy="1741487"/>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8" name="Line 4"/>
          <p:cNvSpPr>
            <a:spLocks noChangeShapeType="1"/>
          </p:cNvSpPr>
          <p:nvPr/>
        </p:nvSpPr>
        <p:spPr bwMode="auto">
          <a:xfrm>
            <a:off x="4815045" y="3038338"/>
            <a:ext cx="0" cy="1652587"/>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9" name="Line 5"/>
          <p:cNvSpPr>
            <a:spLocks noChangeShapeType="1"/>
          </p:cNvSpPr>
          <p:nvPr/>
        </p:nvSpPr>
        <p:spPr bwMode="auto">
          <a:xfrm>
            <a:off x="2943383" y="4082913"/>
            <a:ext cx="0" cy="1741487"/>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0" name="Line 6"/>
          <p:cNvSpPr>
            <a:spLocks noChangeShapeType="1"/>
          </p:cNvSpPr>
          <p:nvPr/>
        </p:nvSpPr>
        <p:spPr bwMode="auto">
          <a:xfrm flipV="1">
            <a:off x="2943383" y="3038338"/>
            <a:ext cx="1871662" cy="696912"/>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1" name="Line 7"/>
          <p:cNvSpPr>
            <a:spLocks noChangeShapeType="1"/>
          </p:cNvSpPr>
          <p:nvPr/>
        </p:nvSpPr>
        <p:spPr bwMode="auto">
          <a:xfrm flipH="1" flipV="1">
            <a:off x="2943383" y="4082913"/>
            <a:ext cx="1871662" cy="6096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3" name="Text Box 9"/>
          <p:cNvSpPr txBox="1">
            <a:spLocks noChangeArrowheads="1"/>
          </p:cNvSpPr>
          <p:nvPr/>
        </p:nvSpPr>
        <p:spPr bwMode="auto">
          <a:xfrm>
            <a:off x="2367120" y="136035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mn-ea"/>
                <a:ea typeface="+mn-ea"/>
              </a:rPr>
              <a:t>主程序</a:t>
            </a:r>
            <a:endParaRPr lang="zh-CN" altLang="en-US" sz="2800">
              <a:latin typeface="+mn-ea"/>
              <a:ea typeface="+mn-ea"/>
            </a:endParaRPr>
          </a:p>
        </p:txBody>
      </p:sp>
      <p:sp>
        <p:nvSpPr>
          <p:cNvPr id="14" name="Text Box 10"/>
          <p:cNvSpPr txBox="1">
            <a:spLocks noChangeArrowheads="1"/>
          </p:cNvSpPr>
          <p:nvPr/>
        </p:nvSpPr>
        <p:spPr bwMode="auto">
          <a:xfrm>
            <a:off x="1360645" y="4600438"/>
            <a:ext cx="1727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mn-ea"/>
                <a:ea typeface="+mn-ea"/>
              </a:rPr>
              <a:t>继续执行主程序</a:t>
            </a:r>
            <a:endParaRPr lang="zh-CN" altLang="en-US" sz="2800">
              <a:latin typeface="+mn-ea"/>
              <a:ea typeface="+mn-ea"/>
            </a:endParaRPr>
          </a:p>
        </p:txBody>
      </p:sp>
      <p:sp>
        <p:nvSpPr>
          <p:cNvPr id="15" name="Text Box 11"/>
          <p:cNvSpPr txBox="1">
            <a:spLocks noChangeArrowheads="1"/>
          </p:cNvSpPr>
          <p:nvPr/>
        </p:nvSpPr>
        <p:spPr bwMode="auto">
          <a:xfrm>
            <a:off x="1935320" y="3665400"/>
            <a:ext cx="9350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mn-ea"/>
                <a:ea typeface="+mn-ea"/>
              </a:rPr>
              <a:t>断点</a:t>
            </a:r>
            <a:endParaRPr lang="zh-CN" altLang="en-US" sz="2800">
              <a:latin typeface="+mn-ea"/>
              <a:ea typeface="+mn-ea"/>
            </a:endParaRPr>
          </a:p>
        </p:txBody>
      </p:sp>
      <p:sp>
        <p:nvSpPr>
          <p:cNvPr id="16" name="AutoShape 12"/>
          <p:cNvSpPr>
            <a:spLocks noChangeArrowheads="1"/>
          </p:cNvSpPr>
          <p:nvPr/>
        </p:nvSpPr>
        <p:spPr bwMode="auto">
          <a:xfrm>
            <a:off x="355723" y="2226407"/>
            <a:ext cx="2367120" cy="792163"/>
          </a:xfrm>
          <a:prstGeom prst="wedgeEllipseCallout">
            <a:avLst>
              <a:gd name="adj1" fmla="val 54425"/>
              <a:gd name="adj2" fmla="val 133611"/>
            </a:avLst>
          </a:prstGeom>
          <a:solidFill>
            <a:schemeClr val="accent1"/>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latin typeface="Tahoma" panose="020B0604030504040204" pitchFamily="34" charset="0"/>
                <a:ea typeface="黑体" panose="02010609060101010101" pitchFamily="49" charset="-122"/>
              </a:rPr>
              <a:t>中断请求</a:t>
            </a:r>
            <a:endParaRPr lang="zh-CN" altLang="en-US" sz="2800">
              <a:latin typeface="Tahoma" panose="020B0604030504040204" pitchFamily="34" charset="0"/>
              <a:ea typeface="黑体" panose="02010609060101010101" pitchFamily="49" charset="-122"/>
            </a:endParaRPr>
          </a:p>
        </p:txBody>
      </p:sp>
      <p:sp>
        <p:nvSpPr>
          <p:cNvPr id="17" name="AutoShape 13"/>
          <p:cNvSpPr>
            <a:spLocks noChangeArrowheads="1"/>
          </p:cNvSpPr>
          <p:nvPr/>
        </p:nvSpPr>
        <p:spPr bwMode="auto">
          <a:xfrm>
            <a:off x="3880008" y="1504813"/>
            <a:ext cx="2447925" cy="792162"/>
          </a:xfrm>
          <a:prstGeom prst="wedgeEllipseCallout">
            <a:avLst>
              <a:gd name="adj1" fmla="val -12255"/>
              <a:gd name="adj2" fmla="val 135773"/>
            </a:avLst>
          </a:prstGeom>
          <a:solidFill>
            <a:schemeClr val="accent2"/>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latin typeface="+mn-ea"/>
                <a:ea typeface="+mn-ea"/>
              </a:rPr>
              <a:t>中断响应</a:t>
            </a:r>
            <a:endParaRPr lang="zh-CN" altLang="en-US" sz="2800">
              <a:latin typeface="+mn-ea"/>
              <a:ea typeface="+mn-ea"/>
            </a:endParaRPr>
          </a:p>
        </p:txBody>
      </p:sp>
      <p:sp>
        <p:nvSpPr>
          <p:cNvPr id="18" name="Text Box 14"/>
          <p:cNvSpPr txBox="1">
            <a:spLocks noChangeArrowheads="1"/>
          </p:cNvSpPr>
          <p:nvPr/>
        </p:nvSpPr>
        <p:spPr bwMode="auto">
          <a:xfrm>
            <a:off x="4816633" y="2944675"/>
            <a:ext cx="93503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mn-ea"/>
                <a:ea typeface="+mn-ea"/>
              </a:rPr>
              <a:t>执行中断处理程序</a:t>
            </a:r>
            <a:endParaRPr lang="zh-CN" altLang="en-US" sz="2800">
              <a:latin typeface="+mn-ea"/>
              <a:ea typeface="+mn-ea"/>
            </a:endParaRPr>
          </a:p>
        </p:txBody>
      </p:sp>
      <p:sp>
        <p:nvSpPr>
          <p:cNvPr id="19" name="AutoShape 15"/>
          <p:cNvSpPr>
            <a:spLocks noChangeArrowheads="1"/>
          </p:cNvSpPr>
          <p:nvPr/>
        </p:nvSpPr>
        <p:spPr bwMode="auto">
          <a:xfrm>
            <a:off x="3519645" y="5033825"/>
            <a:ext cx="2447925" cy="792163"/>
          </a:xfrm>
          <a:prstGeom prst="wedgeEllipseCallout">
            <a:avLst>
              <a:gd name="adj1" fmla="val -71273"/>
              <a:gd name="adj2" fmla="val -164028"/>
            </a:avLst>
          </a:prstGeom>
          <a:solidFill>
            <a:schemeClr val="folHlink"/>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latin typeface="+mn-ea"/>
                <a:ea typeface="+mn-ea"/>
              </a:rPr>
              <a:t>中断返回</a:t>
            </a:r>
            <a:endParaRPr lang="zh-CN" altLang="en-US" sz="2800">
              <a:latin typeface="+mn-ea"/>
              <a:ea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STC89C52</a:t>
            </a:r>
            <a:r>
              <a:rPr lang="zh-CN" altLang="en-US" sz="3200">
                <a:latin typeface="等线" panose="02010600030101010101" pitchFamily="2" charset="-122"/>
                <a:ea typeface="等线" panose="02010600030101010101" pitchFamily="2" charset="-122"/>
              </a:rPr>
              <a:t>中断资源</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中断源个数：</a:t>
            </a:r>
            <a:r>
              <a:rPr lang="en-US" altLang="zh-CN" sz="2800"/>
              <a:t>8</a:t>
            </a:r>
            <a:r>
              <a:rPr lang="zh-CN" altLang="en-US" sz="2800"/>
              <a:t>个（外部中断</a:t>
            </a:r>
            <a:r>
              <a:rPr lang="en-US" altLang="zh-CN" sz="2800"/>
              <a:t>0</a:t>
            </a:r>
            <a:r>
              <a:rPr lang="zh-CN" altLang="en-US" sz="2800"/>
              <a:t>、定时器</a:t>
            </a:r>
            <a:r>
              <a:rPr lang="en-US" altLang="zh-CN" sz="2800"/>
              <a:t>0</a:t>
            </a:r>
            <a:r>
              <a:rPr lang="zh-CN" altLang="en-US" sz="2800"/>
              <a:t>中断、外部中断</a:t>
            </a:r>
            <a:r>
              <a:rPr lang="en-US" altLang="zh-CN" sz="2800"/>
              <a:t>1</a:t>
            </a:r>
            <a:r>
              <a:rPr lang="zh-CN" altLang="en-US" sz="2800"/>
              <a:t>、定时器</a:t>
            </a:r>
            <a:r>
              <a:rPr lang="en-US" altLang="zh-CN" sz="2800"/>
              <a:t>1</a:t>
            </a:r>
            <a:r>
              <a:rPr lang="zh-CN" altLang="en-US" sz="2800"/>
              <a:t>中断、串口中断、定时器</a:t>
            </a:r>
            <a:r>
              <a:rPr lang="en-US" altLang="zh-CN" sz="2800"/>
              <a:t>2</a:t>
            </a:r>
            <a:r>
              <a:rPr lang="zh-CN" altLang="en-US" sz="2800"/>
              <a:t>中断、外部中断</a:t>
            </a:r>
            <a:r>
              <a:rPr lang="en-US" altLang="zh-CN" sz="2800"/>
              <a:t>2</a:t>
            </a:r>
            <a:r>
              <a:rPr lang="zh-CN" altLang="en-US" sz="2800"/>
              <a:t>、外部中断</a:t>
            </a:r>
            <a:r>
              <a:rPr lang="en-US" altLang="zh-CN" sz="2800"/>
              <a:t>3</a:t>
            </a:r>
            <a:r>
              <a:rPr lang="zh-CN" altLang="en-US" sz="2800"/>
              <a:t>）</a:t>
            </a:r>
            <a:endParaRPr lang="en-US" altLang="zh-CN" sz="2800"/>
          </a:p>
          <a:p>
            <a:pPr marL="457200" indent="-457200">
              <a:buFont typeface="Arial" panose="020B0604020202020204" pitchFamily="34" charset="0"/>
              <a:buChar char="•"/>
            </a:pPr>
            <a:r>
              <a:rPr lang="zh-CN" altLang="en-US" sz="2800"/>
              <a:t>中断优先级个数：</a:t>
            </a:r>
            <a:r>
              <a:rPr lang="en-US" altLang="zh-CN" sz="2800"/>
              <a:t>4</a:t>
            </a:r>
            <a:r>
              <a:rPr lang="zh-CN" altLang="en-US" sz="2800"/>
              <a:t>个</a:t>
            </a:r>
            <a:endParaRPr lang="en-US" altLang="zh-CN" sz="2800"/>
          </a:p>
          <a:p>
            <a:pPr marL="457200" indent="-457200">
              <a:buFont typeface="Arial" panose="020B0604020202020204" pitchFamily="34" charset="0"/>
              <a:buChar char="•"/>
            </a:pPr>
            <a:r>
              <a:rPr lang="zh-CN" altLang="en-US" sz="2800"/>
              <a:t>中断号：</a:t>
            </a:r>
            <a:endParaRPr lang="en-US" altLang="zh-CN" sz="2800"/>
          </a:p>
        </p:txBody>
      </p:sp>
      <p:pic>
        <p:nvPicPr>
          <p:cNvPr id="2" name="图片 1"/>
          <p:cNvPicPr>
            <a:picLocks noChangeAspect="1"/>
          </p:cNvPicPr>
          <p:nvPr/>
        </p:nvPicPr>
        <p:blipFill>
          <a:blip r:embed="rId1"/>
          <a:stretch>
            <a:fillRect/>
          </a:stretch>
        </p:blipFill>
        <p:spPr>
          <a:xfrm>
            <a:off x="2573691" y="2605257"/>
            <a:ext cx="4601810" cy="2211663"/>
          </a:xfrm>
          <a:prstGeom prst="rect">
            <a:avLst/>
          </a:prstGeom>
        </p:spPr>
      </p:pic>
      <p:sp>
        <p:nvSpPr>
          <p:cNvPr id="5" name="文本框 4"/>
          <p:cNvSpPr txBox="1"/>
          <p:nvPr/>
        </p:nvSpPr>
        <p:spPr>
          <a:xfrm>
            <a:off x="570963" y="4929129"/>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注意：中断的资源和单片机的型号是关联在一起的，不同的型号可能会有不同的中断资源，例如中断源个数不同、中断优先级个数不同等等</a:t>
            </a:r>
            <a:endParaRPr lang="en-US" altLang="zh-CN" sz="28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定时器和中断系统</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2441085" y="871376"/>
            <a:ext cx="5695950" cy="209677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184" y="3092547"/>
            <a:ext cx="7130331" cy="3577089"/>
          </a:xfrm>
          <a:prstGeom prst="rect">
            <a:avLst/>
          </a:prstGeom>
        </p:spPr>
      </p:pic>
      <p:cxnSp>
        <p:nvCxnSpPr>
          <p:cNvPr id="8" name="连接符: 肘形 7"/>
          <p:cNvCxnSpPr/>
          <p:nvPr/>
        </p:nvCxnSpPr>
        <p:spPr>
          <a:xfrm rot="10800000" flipV="1">
            <a:off x="1959429" y="2968145"/>
            <a:ext cx="7053942" cy="1458711"/>
          </a:xfrm>
          <a:prstGeom prst="bentConnector3">
            <a:avLst>
              <a:gd name="adj1" fmla="val 107407"/>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连接符: 肘形 14"/>
          <p:cNvCxnSpPr/>
          <p:nvPr/>
        </p:nvCxnSpPr>
        <p:spPr>
          <a:xfrm rot="16200000" flipH="1">
            <a:off x="7912949" y="1867722"/>
            <a:ext cx="1126788" cy="1074059"/>
          </a:xfrm>
          <a:prstGeom prst="bentConnector3">
            <a:avLst>
              <a:gd name="adj1" fmla="val 1052"/>
            </a:avLst>
          </a:prstGeom>
          <a:ln w="38100"/>
        </p:spPr>
        <p:style>
          <a:lnRef idx="1">
            <a:schemeClr val="dk1"/>
          </a:lnRef>
          <a:fillRef idx="0">
            <a:schemeClr val="dk1"/>
          </a:fillRef>
          <a:effectRef idx="0">
            <a:schemeClr val="dk1"/>
          </a:effectRef>
          <a:fontRef idx="minor">
            <a:schemeClr val="tx1"/>
          </a:fontRef>
        </p:style>
      </p:cxnSp>
      <p:sp>
        <p:nvSpPr>
          <p:cNvPr id="28" name="文本框 27"/>
          <p:cNvSpPr txBox="1"/>
          <p:nvPr/>
        </p:nvSpPr>
        <p:spPr>
          <a:xfrm>
            <a:off x="9386564" y="3818326"/>
            <a:ext cx="1692013" cy="2031325"/>
          </a:xfrm>
          <a:prstGeom prst="rect">
            <a:avLst/>
          </a:prstGeom>
          <a:noFill/>
        </p:spPr>
        <p:txBody>
          <a:bodyPr wrap="square" rtlCol="0">
            <a:spAutoFit/>
          </a:bodyPr>
          <a:lstStyle/>
          <a:p>
            <a:r>
              <a:rPr lang="zh-CN" altLang="en-US"/>
              <a:t>为了方便讲解，这里使用的中断系统图是传统</a:t>
            </a:r>
            <a:r>
              <a:rPr lang="en-US" altLang="zh-CN"/>
              <a:t>51</a:t>
            </a:r>
            <a:r>
              <a:rPr lang="zh-CN" altLang="en-US"/>
              <a:t>单片机的图，</a:t>
            </a:r>
            <a:r>
              <a:rPr lang="en-US" altLang="zh-CN"/>
              <a:t>STC89C52</a:t>
            </a:r>
            <a:r>
              <a:rPr lang="zh-CN" altLang="en-US"/>
              <a:t>的中断系统图可参考手册</a:t>
            </a:r>
            <a:endParaRPr lang="en-US" altLang="zh-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定时器相关寄存器</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7352763" y="1138790"/>
            <a:ext cx="4420794" cy="483209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寄存器是连接软硬件的媒介</a:t>
            </a:r>
            <a:endParaRPr lang="en-US" altLang="zh-CN" sz="2800"/>
          </a:p>
          <a:p>
            <a:pPr marL="457200" indent="-457200">
              <a:buFont typeface="Arial" panose="020B0604020202020204" pitchFamily="34" charset="0"/>
              <a:buChar char="•"/>
            </a:pPr>
            <a:r>
              <a:rPr lang="zh-CN" altLang="en-US" sz="2800"/>
              <a:t>在单片机中寄存器就是一段特殊的</a:t>
            </a:r>
            <a:r>
              <a:rPr lang="en-US" altLang="zh-CN" sz="2800"/>
              <a:t>RAM</a:t>
            </a:r>
            <a:r>
              <a:rPr lang="zh-CN" altLang="en-US" sz="2800"/>
              <a:t>存储器，一方面，寄存器可以存储和读取数据，另一方面，每一个寄存器背后都连接了一根导线，控制着电路的连接方式</a:t>
            </a:r>
            <a:endParaRPr lang="en-US" altLang="zh-CN" sz="2800"/>
          </a:p>
          <a:p>
            <a:pPr marL="457200" indent="-457200">
              <a:buFont typeface="Arial" panose="020B0604020202020204" pitchFamily="34" charset="0"/>
              <a:buChar char="•"/>
            </a:pPr>
            <a:r>
              <a:rPr lang="zh-CN" altLang="en-US" sz="2800"/>
              <a:t>寄存器相当于一个复杂机器的“操作按钮”</a:t>
            </a:r>
            <a:endParaRPr lang="en-US" altLang="zh-CN" sz="2800"/>
          </a:p>
        </p:txBody>
      </p:sp>
      <p:pic>
        <p:nvPicPr>
          <p:cNvPr id="2" name="图片 1"/>
          <p:cNvPicPr>
            <a:picLocks noChangeAspect="1"/>
          </p:cNvPicPr>
          <p:nvPr/>
        </p:nvPicPr>
        <p:blipFill>
          <a:blip r:embed="rId1"/>
          <a:stretch>
            <a:fillRect/>
          </a:stretch>
        </p:blipFill>
        <p:spPr>
          <a:xfrm>
            <a:off x="418443" y="1138790"/>
            <a:ext cx="6564231" cy="1987760"/>
          </a:xfrm>
          <a:prstGeom prst="rect">
            <a:avLst/>
          </a:prstGeom>
        </p:spPr>
      </p:pic>
      <p:pic>
        <p:nvPicPr>
          <p:cNvPr id="3" name="图片 2"/>
          <p:cNvPicPr>
            <a:picLocks noChangeAspect="1"/>
          </p:cNvPicPr>
          <p:nvPr/>
        </p:nvPicPr>
        <p:blipFill>
          <a:blip r:embed="rId2"/>
          <a:stretch>
            <a:fillRect/>
          </a:stretch>
        </p:blipFill>
        <p:spPr>
          <a:xfrm>
            <a:off x="418443" y="3241264"/>
            <a:ext cx="6564231" cy="296302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串口介绍</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串口是一种应用十分广泛的通讯接口，串口成本低、容易使用、通信线路简单，可实现两个设备的互相通信。</a:t>
            </a:r>
            <a:endParaRPr lang="en-US" altLang="zh-CN" sz="2800"/>
          </a:p>
          <a:p>
            <a:pPr marL="457200" indent="-457200">
              <a:buFont typeface="Arial" panose="020B0604020202020204" pitchFamily="34" charset="0"/>
              <a:buChar char="•"/>
            </a:pPr>
            <a:r>
              <a:rPr lang="zh-CN" altLang="en-US" sz="2800"/>
              <a:t>单片机的串口可以使单片机与单片机、单片机与电脑、单片机与各式各样的模块互相通信，极大的扩展了单片机的应用范围，增强了单片机系统的硬件实力。</a:t>
            </a:r>
            <a:endParaRPr lang="en-US" altLang="zh-CN" sz="2800"/>
          </a:p>
          <a:p>
            <a:pPr marL="457200" indent="-457200">
              <a:buFont typeface="Arial" panose="020B0604020202020204" pitchFamily="34" charset="0"/>
              <a:buChar char="•"/>
            </a:pPr>
            <a:r>
              <a:rPr lang="en-US" altLang="zh-CN" sz="2800"/>
              <a:t>51</a:t>
            </a:r>
            <a:r>
              <a:rPr lang="zh-CN" altLang="en-US" sz="2800"/>
              <a:t>单片机内部自带</a:t>
            </a:r>
            <a:r>
              <a:rPr lang="en-US" altLang="zh-CN" sz="2800"/>
              <a:t>UART</a:t>
            </a:r>
            <a:r>
              <a:rPr lang="zh-CN" altLang="en-US" sz="2800"/>
              <a:t>（</a:t>
            </a:r>
            <a:r>
              <a:rPr lang="en-US" altLang="zh-CN" sz="2800"/>
              <a:t>Universal Asynchronous Receiver Transmitter</a:t>
            </a:r>
            <a:r>
              <a:rPr lang="zh-CN" altLang="en-US" sz="2800"/>
              <a:t>，通用异步收发器），可实现单片机的串口通信。</a:t>
            </a:r>
            <a:endParaRPr lang="en-US" altLang="zh-CN" sz="2800"/>
          </a:p>
        </p:txBody>
      </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13561" t="19163" r="15612" b="17240"/>
          <a:stretch>
            <a:fillRect/>
          </a:stretch>
        </p:blipFill>
        <p:spPr>
          <a:xfrm>
            <a:off x="7661529" y="4539396"/>
            <a:ext cx="2381490" cy="1953058"/>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6745" t="19717" r="10814" b="21878"/>
          <a:stretch>
            <a:fillRect/>
          </a:stretch>
        </p:blipFill>
        <p:spPr>
          <a:xfrm>
            <a:off x="1415816" y="4534720"/>
            <a:ext cx="2763491" cy="1957734"/>
          </a:xfrm>
          <a:prstGeom prst="rect">
            <a:avLst/>
          </a:prstGeom>
        </p:spPr>
      </p:pic>
      <p:pic>
        <p:nvPicPr>
          <p:cNvPr id="11" name="图片 10"/>
          <p:cNvPicPr>
            <a:picLocks noChangeAspect="1"/>
          </p:cNvPicPr>
          <p:nvPr/>
        </p:nvPicPr>
        <p:blipFill>
          <a:blip r:embed="rId3"/>
          <a:stretch>
            <a:fillRect/>
          </a:stretch>
        </p:blipFill>
        <p:spPr>
          <a:xfrm>
            <a:off x="4850200" y="4539396"/>
            <a:ext cx="2140436" cy="19530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视频目的</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81744" y="948742"/>
            <a:ext cx="7509816" cy="563236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简单双向串口通信有两根通信线（发送端</a:t>
            </a:r>
            <a:r>
              <a:rPr lang="en-US" altLang="zh-CN" sz="2800"/>
              <a:t>TXD</a:t>
            </a:r>
            <a:r>
              <a:rPr lang="zh-CN" altLang="en-US" sz="2800"/>
              <a:t>和接收端</a:t>
            </a:r>
            <a:r>
              <a:rPr lang="en-US" altLang="zh-CN" sz="2800"/>
              <a:t>RXD</a:t>
            </a:r>
            <a:r>
              <a:rPr lang="zh-CN" altLang="en-US" sz="2800"/>
              <a:t>）</a:t>
            </a:r>
            <a:endParaRPr lang="en-US" altLang="zh-CN" sz="2800"/>
          </a:p>
          <a:p>
            <a:pPr marL="457200" indent="-457200">
              <a:buFont typeface="Arial" panose="020B0604020202020204" pitchFamily="34" charset="0"/>
              <a:buChar char="•"/>
            </a:pPr>
            <a:r>
              <a:rPr lang="en-US" altLang="zh-CN" sz="2800"/>
              <a:t>TXD</a:t>
            </a:r>
            <a:r>
              <a:rPr lang="zh-CN" altLang="en-US" sz="2800"/>
              <a:t>与</a:t>
            </a:r>
            <a:r>
              <a:rPr lang="en-US" altLang="zh-CN" sz="2800"/>
              <a:t>RXD</a:t>
            </a:r>
            <a:r>
              <a:rPr lang="zh-CN" altLang="en-US" sz="2800"/>
              <a:t>要交叉连接</a:t>
            </a:r>
            <a:endParaRPr lang="en-US" altLang="zh-CN" sz="2800"/>
          </a:p>
          <a:p>
            <a:pPr marL="457200" indent="-457200">
              <a:buFont typeface="Arial" panose="020B0604020202020204" pitchFamily="34" charset="0"/>
              <a:buChar char="•"/>
            </a:pPr>
            <a:r>
              <a:rPr lang="zh-CN" altLang="en-US" sz="2800"/>
              <a:t>当只需单向的数据传输时，可以直接一根通信线</a:t>
            </a:r>
            <a:endParaRPr lang="en-US" altLang="zh-CN" sz="2800"/>
          </a:p>
          <a:p>
            <a:pPr marL="457200" indent="-457200">
              <a:buFont typeface="Arial" panose="020B0604020202020204" pitchFamily="34" charset="0"/>
              <a:buChar char="•"/>
            </a:pPr>
            <a:r>
              <a:rPr lang="zh-CN" altLang="en-US" sz="2800"/>
              <a:t>当电平标准不一致时，需要加电平转换芯片</a:t>
            </a:r>
            <a:endParaRPr lang="en-US" altLang="zh-CN" sz="2800"/>
          </a:p>
        </p:txBody>
      </p:sp>
      <p:sp>
        <p:nvSpPr>
          <p:cNvPr id="2" name="矩形 1"/>
          <p:cNvSpPr/>
          <p:nvPr/>
        </p:nvSpPr>
        <p:spPr>
          <a:xfrm>
            <a:off x="2292439" y="3232598"/>
            <a:ext cx="1738648" cy="3322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设备</a:t>
            </a:r>
            <a:r>
              <a:rPr lang="en-US" altLang="zh-CN" sz="2400"/>
              <a:t>1</a:t>
            </a:r>
            <a:endParaRPr lang="zh-CN" altLang="en-US" sz="2400"/>
          </a:p>
        </p:txBody>
      </p:sp>
      <p:sp>
        <p:nvSpPr>
          <p:cNvPr id="8" name="矩形 7"/>
          <p:cNvSpPr/>
          <p:nvPr/>
        </p:nvSpPr>
        <p:spPr>
          <a:xfrm>
            <a:off x="8077201" y="3232597"/>
            <a:ext cx="1738648" cy="3322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设备</a:t>
            </a:r>
            <a:r>
              <a:rPr lang="en-US" altLang="zh-CN" sz="2400"/>
              <a:t>2</a:t>
            </a:r>
            <a:endParaRPr lang="zh-CN" altLang="en-US" sz="2400"/>
          </a:p>
        </p:txBody>
      </p:sp>
      <p:cxnSp>
        <p:nvCxnSpPr>
          <p:cNvPr id="21" name="直接连接符 20"/>
          <p:cNvCxnSpPr/>
          <p:nvPr/>
        </p:nvCxnSpPr>
        <p:spPr>
          <a:xfrm>
            <a:off x="4031087" y="3747752"/>
            <a:ext cx="404611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4031087" y="5975797"/>
            <a:ext cx="404611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4031087" y="4494727"/>
            <a:ext cx="1223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4031087" y="5177307"/>
            <a:ext cx="121061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6853707" y="4494727"/>
            <a:ext cx="1223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6853707" y="5177307"/>
            <a:ext cx="121061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5241701" y="4494727"/>
            <a:ext cx="1612006" cy="682580"/>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flipV="1">
            <a:off x="5241701" y="4494726"/>
            <a:ext cx="1624885" cy="682582"/>
          </a:xfrm>
          <a:prstGeom prst="line">
            <a:avLst/>
          </a:prstGeom>
          <a:ln w="38100"/>
        </p:spPr>
        <p:style>
          <a:lnRef idx="1">
            <a:schemeClr val="dk1"/>
          </a:lnRef>
          <a:fillRef idx="0">
            <a:schemeClr val="dk1"/>
          </a:fillRef>
          <a:effectRef idx="0">
            <a:schemeClr val="dk1"/>
          </a:effectRef>
          <a:fontRef idx="minor">
            <a:schemeClr val="tx1"/>
          </a:fontRef>
        </p:style>
      </p:cxnSp>
      <p:sp>
        <p:nvSpPr>
          <p:cNvPr id="42" name="文本框 41"/>
          <p:cNvSpPr txBox="1"/>
          <p:nvPr/>
        </p:nvSpPr>
        <p:spPr>
          <a:xfrm>
            <a:off x="4043966" y="3365542"/>
            <a:ext cx="759853" cy="369332"/>
          </a:xfrm>
          <a:prstGeom prst="rect">
            <a:avLst/>
          </a:prstGeom>
          <a:noFill/>
        </p:spPr>
        <p:txBody>
          <a:bodyPr wrap="square" rtlCol="0">
            <a:spAutoFit/>
          </a:bodyPr>
          <a:lstStyle/>
          <a:p>
            <a:r>
              <a:rPr lang="en-US" altLang="zh-CN"/>
              <a:t>VCC</a:t>
            </a:r>
            <a:endParaRPr lang="zh-CN" altLang="en-US"/>
          </a:p>
        </p:txBody>
      </p:sp>
      <p:sp>
        <p:nvSpPr>
          <p:cNvPr id="43" name="文本框 42"/>
          <p:cNvSpPr txBox="1"/>
          <p:nvPr/>
        </p:nvSpPr>
        <p:spPr>
          <a:xfrm>
            <a:off x="7459014" y="3365542"/>
            <a:ext cx="605307" cy="369332"/>
          </a:xfrm>
          <a:prstGeom prst="rect">
            <a:avLst/>
          </a:prstGeom>
          <a:noFill/>
        </p:spPr>
        <p:txBody>
          <a:bodyPr wrap="square" rtlCol="0">
            <a:spAutoFit/>
          </a:bodyPr>
          <a:lstStyle/>
          <a:p>
            <a:r>
              <a:rPr lang="en-US" altLang="zh-CN"/>
              <a:t>VCC</a:t>
            </a:r>
            <a:endParaRPr lang="zh-CN" altLang="en-US"/>
          </a:p>
        </p:txBody>
      </p:sp>
      <p:sp>
        <p:nvSpPr>
          <p:cNvPr id="44" name="文本框 43"/>
          <p:cNvSpPr txBox="1"/>
          <p:nvPr/>
        </p:nvSpPr>
        <p:spPr>
          <a:xfrm>
            <a:off x="7459014" y="5606465"/>
            <a:ext cx="759853" cy="369332"/>
          </a:xfrm>
          <a:prstGeom prst="rect">
            <a:avLst/>
          </a:prstGeom>
          <a:noFill/>
        </p:spPr>
        <p:txBody>
          <a:bodyPr wrap="square" rtlCol="0">
            <a:spAutoFit/>
          </a:bodyPr>
          <a:lstStyle/>
          <a:p>
            <a:r>
              <a:rPr lang="en-US" altLang="zh-CN"/>
              <a:t>GND</a:t>
            </a:r>
            <a:endParaRPr lang="zh-CN" altLang="en-US"/>
          </a:p>
        </p:txBody>
      </p:sp>
      <p:sp>
        <p:nvSpPr>
          <p:cNvPr id="45" name="文本框 44"/>
          <p:cNvSpPr txBox="1"/>
          <p:nvPr/>
        </p:nvSpPr>
        <p:spPr>
          <a:xfrm>
            <a:off x="4043966" y="5606465"/>
            <a:ext cx="759853" cy="369332"/>
          </a:xfrm>
          <a:prstGeom prst="rect">
            <a:avLst/>
          </a:prstGeom>
          <a:noFill/>
        </p:spPr>
        <p:txBody>
          <a:bodyPr wrap="square" rtlCol="0">
            <a:spAutoFit/>
          </a:bodyPr>
          <a:lstStyle/>
          <a:p>
            <a:r>
              <a:rPr lang="en-US" altLang="zh-CN"/>
              <a:t>GND</a:t>
            </a:r>
            <a:endParaRPr lang="zh-CN" altLang="en-US"/>
          </a:p>
        </p:txBody>
      </p:sp>
      <p:sp>
        <p:nvSpPr>
          <p:cNvPr id="46" name="文本框 45"/>
          <p:cNvSpPr txBox="1"/>
          <p:nvPr/>
        </p:nvSpPr>
        <p:spPr>
          <a:xfrm>
            <a:off x="4043966" y="4791392"/>
            <a:ext cx="759853" cy="369332"/>
          </a:xfrm>
          <a:prstGeom prst="rect">
            <a:avLst/>
          </a:prstGeom>
          <a:noFill/>
        </p:spPr>
        <p:txBody>
          <a:bodyPr wrap="square" rtlCol="0">
            <a:spAutoFit/>
          </a:bodyPr>
          <a:lstStyle/>
          <a:p>
            <a:r>
              <a:rPr lang="en-US" altLang="zh-CN"/>
              <a:t>RXD</a:t>
            </a:r>
            <a:endParaRPr lang="zh-CN" altLang="en-US"/>
          </a:p>
        </p:txBody>
      </p:sp>
      <p:sp>
        <p:nvSpPr>
          <p:cNvPr id="47" name="文本框 46"/>
          <p:cNvSpPr txBox="1"/>
          <p:nvPr/>
        </p:nvSpPr>
        <p:spPr>
          <a:xfrm>
            <a:off x="4043966" y="4108812"/>
            <a:ext cx="759853" cy="369332"/>
          </a:xfrm>
          <a:prstGeom prst="rect">
            <a:avLst/>
          </a:prstGeom>
          <a:noFill/>
        </p:spPr>
        <p:txBody>
          <a:bodyPr wrap="square" rtlCol="0">
            <a:spAutoFit/>
          </a:bodyPr>
          <a:lstStyle/>
          <a:p>
            <a:r>
              <a:rPr lang="en-US" altLang="zh-CN"/>
              <a:t>TXD</a:t>
            </a:r>
            <a:endParaRPr lang="zh-CN" altLang="en-US"/>
          </a:p>
        </p:txBody>
      </p:sp>
      <p:sp>
        <p:nvSpPr>
          <p:cNvPr id="48" name="文本框 47"/>
          <p:cNvSpPr txBox="1"/>
          <p:nvPr/>
        </p:nvSpPr>
        <p:spPr>
          <a:xfrm>
            <a:off x="7452575" y="4108812"/>
            <a:ext cx="759853" cy="369332"/>
          </a:xfrm>
          <a:prstGeom prst="rect">
            <a:avLst/>
          </a:prstGeom>
          <a:noFill/>
        </p:spPr>
        <p:txBody>
          <a:bodyPr wrap="square" rtlCol="0">
            <a:spAutoFit/>
          </a:bodyPr>
          <a:lstStyle/>
          <a:p>
            <a:r>
              <a:rPr lang="en-US" altLang="zh-CN"/>
              <a:t>TXD</a:t>
            </a:r>
            <a:endParaRPr lang="zh-CN" altLang="en-US"/>
          </a:p>
        </p:txBody>
      </p:sp>
      <p:sp>
        <p:nvSpPr>
          <p:cNvPr id="49" name="文本框 48"/>
          <p:cNvSpPr txBox="1"/>
          <p:nvPr/>
        </p:nvSpPr>
        <p:spPr>
          <a:xfrm>
            <a:off x="7452575" y="4831588"/>
            <a:ext cx="759853" cy="369332"/>
          </a:xfrm>
          <a:prstGeom prst="rect">
            <a:avLst/>
          </a:prstGeom>
          <a:noFill/>
        </p:spPr>
        <p:txBody>
          <a:bodyPr wrap="square" rtlCol="0">
            <a:spAutoFit/>
          </a:bodyPr>
          <a:lstStyle/>
          <a:p>
            <a:r>
              <a:rPr lang="en-US" altLang="zh-CN"/>
              <a:t>RXD</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电平标准</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电平标准是数据</a:t>
            </a:r>
            <a:r>
              <a:rPr lang="en-US" altLang="zh-CN" sz="2800"/>
              <a:t>1</a:t>
            </a:r>
            <a:r>
              <a:rPr lang="zh-CN" altLang="en-US" sz="2800"/>
              <a:t>和数据</a:t>
            </a:r>
            <a:r>
              <a:rPr lang="en-US" altLang="zh-CN" sz="2800"/>
              <a:t>0</a:t>
            </a:r>
            <a:r>
              <a:rPr lang="zh-CN" altLang="en-US" sz="2800"/>
              <a:t>的表达方式，是传输线缆中人为规定的电压与数据的对应关系，串口常用的电平标准有如下三种：</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TTL</a:t>
            </a:r>
            <a:r>
              <a:rPr lang="zh-CN" altLang="en-US" sz="2800"/>
              <a:t>电平：</a:t>
            </a:r>
            <a:r>
              <a:rPr lang="en-US" altLang="zh-CN" sz="2800"/>
              <a:t>+5V</a:t>
            </a:r>
            <a:r>
              <a:rPr lang="zh-CN" altLang="en-US" sz="2800"/>
              <a:t>表示</a:t>
            </a:r>
            <a:r>
              <a:rPr lang="en-US" altLang="zh-CN" sz="2800"/>
              <a:t>1</a:t>
            </a:r>
            <a:r>
              <a:rPr lang="zh-CN" altLang="en-US" sz="2800"/>
              <a:t>，</a:t>
            </a:r>
            <a:r>
              <a:rPr lang="en-US" altLang="zh-CN" sz="2800"/>
              <a:t>0V</a:t>
            </a:r>
            <a:r>
              <a:rPr lang="zh-CN" altLang="en-US" sz="2800"/>
              <a:t>表示</a:t>
            </a:r>
            <a:r>
              <a:rPr lang="en-US" altLang="zh-CN" sz="2800"/>
              <a:t>0</a:t>
            </a:r>
            <a:endParaRPr lang="en-US" altLang="zh-CN" sz="2800"/>
          </a:p>
          <a:p>
            <a:pPr marL="457200" indent="-457200">
              <a:buFont typeface="Arial" panose="020B0604020202020204" pitchFamily="34" charset="0"/>
              <a:buChar char="•"/>
            </a:pPr>
            <a:r>
              <a:rPr lang="en-US" altLang="zh-CN" sz="2800"/>
              <a:t>RS232</a:t>
            </a:r>
            <a:r>
              <a:rPr lang="zh-CN" altLang="en-US" sz="2800"/>
              <a:t>电平：</a:t>
            </a:r>
            <a:r>
              <a:rPr lang="en-US" altLang="zh-CN" sz="2800"/>
              <a:t>-3~-15V</a:t>
            </a:r>
            <a:r>
              <a:rPr lang="zh-CN" altLang="en-US" sz="2800"/>
              <a:t>表示</a:t>
            </a:r>
            <a:r>
              <a:rPr lang="en-US" altLang="zh-CN" sz="2800"/>
              <a:t>1</a:t>
            </a:r>
            <a:r>
              <a:rPr lang="zh-CN" altLang="en-US" sz="2800"/>
              <a:t>，</a:t>
            </a:r>
            <a:r>
              <a:rPr lang="en-US" altLang="zh-CN" sz="2800"/>
              <a:t>+3~+15V</a:t>
            </a:r>
            <a:r>
              <a:rPr lang="zh-CN" altLang="en-US" sz="2800"/>
              <a:t>表示</a:t>
            </a:r>
            <a:r>
              <a:rPr lang="en-US" altLang="zh-CN" sz="2800"/>
              <a:t>0</a:t>
            </a:r>
            <a:endParaRPr lang="en-US" altLang="zh-CN" sz="2800"/>
          </a:p>
          <a:p>
            <a:pPr marL="457200" indent="-457200">
              <a:buFont typeface="Arial" panose="020B0604020202020204" pitchFamily="34" charset="0"/>
              <a:buChar char="•"/>
            </a:pPr>
            <a:r>
              <a:rPr lang="en-US" altLang="zh-CN" sz="2800"/>
              <a:t>RS485</a:t>
            </a:r>
            <a:r>
              <a:rPr lang="zh-CN" altLang="en-US" sz="2800"/>
              <a:t>电平：两线压差</a:t>
            </a:r>
            <a:r>
              <a:rPr lang="en-US" altLang="zh-CN" sz="2800"/>
              <a:t>+2~+6V</a:t>
            </a:r>
            <a:r>
              <a:rPr lang="zh-CN" altLang="en-US" sz="2800"/>
              <a:t>表示</a:t>
            </a:r>
            <a:r>
              <a:rPr lang="en-US" altLang="zh-CN" sz="2800"/>
              <a:t>1</a:t>
            </a:r>
            <a:r>
              <a:rPr lang="zh-CN" altLang="en-US" sz="2800"/>
              <a:t>，</a:t>
            </a:r>
            <a:r>
              <a:rPr lang="en-US" altLang="zh-CN" sz="2800"/>
              <a:t>-2~-6V</a:t>
            </a:r>
            <a:r>
              <a:rPr lang="zh-CN" altLang="en-US" sz="2800"/>
              <a:t>表示</a:t>
            </a:r>
            <a:r>
              <a:rPr lang="en-US" altLang="zh-CN" sz="2800"/>
              <a:t>0</a:t>
            </a:r>
            <a:r>
              <a:rPr lang="zh-CN" altLang="en-US" sz="2800"/>
              <a:t>（差分信号）</a:t>
            </a:r>
            <a:endParaRPr lang="en-US" altLang="zh-CN" sz="2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接口及引脚定义</a:t>
            </a:r>
            <a:endParaRPr lang="zh-CN" altLang="en-US" sz="3200">
              <a:latin typeface="等线" panose="02010600030101010101" pitchFamily="2" charset="-122"/>
              <a:ea typeface="等线" panose="02010600030101010101" pitchFamily="2"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7532" y="1755560"/>
            <a:ext cx="3872249" cy="3872249"/>
          </a:xfrm>
          <a:prstGeom prst="rect">
            <a:avLst/>
          </a:prstGeom>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755560"/>
            <a:ext cx="4285141" cy="387224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常见通信接口比较</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nvGraphicFramePr>
        <p:xfrm>
          <a:off x="760567" y="1138005"/>
          <a:ext cx="10692001" cy="3788957"/>
        </p:xfrm>
        <a:graphic>
          <a:graphicData uri="http://schemas.openxmlformats.org/drawingml/2006/table">
            <a:tbl>
              <a:tblPr firstRow="1" bandRow="1">
                <a:tableStyleId>{93296810-A885-4BE3-A3E7-6D5BEEA58F35}</a:tableStyleId>
              </a:tblPr>
              <a:tblGrid>
                <a:gridCol w="2187557"/>
                <a:gridCol w="3791965"/>
                <a:gridCol w="2039479"/>
                <a:gridCol w="2673000"/>
              </a:tblGrid>
              <a:tr h="476451">
                <a:tc>
                  <a:txBody>
                    <a:bodyPr/>
                    <a:lstStyle/>
                    <a:p>
                      <a:pPr algn="ctr"/>
                      <a:r>
                        <a:rPr lang="zh-CN" altLang="en-US" sz="2300"/>
                        <a:t>名称</a:t>
                      </a:r>
                      <a:endParaRPr lang="zh-CN" altLang="en-US" sz="2300"/>
                    </a:p>
                  </a:txBody>
                  <a:tcPr marL="117580" marR="117580" marT="58790" marB="58790" anchor="ctr"/>
                </a:tc>
                <a:tc>
                  <a:txBody>
                    <a:bodyPr/>
                    <a:lstStyle/>
                    <a:p>
                      <a:pPr algn="ctr"/>
                      <a:r>
                        <a:rPr lang="zh-CN" altLang="en-US" sz="2300"/>
                        <a:t>引脚定义</a:t>
                      </a:r>
                      <a:endParaRPr lang="zh-CN" altLang="en-US" sz="2300"/>
                    </a:p>
                  </a:txBody>
                  <a:tcPr marL="117580" marR="117580" marT="58790" marB="58790" anchor="ctr"/>
                </a:tc>
                <a:tc>
                  <a:txBody>
                    <a:bodyPr/>
                    <a:lstStyle/>
                    <a:p>
                      <a:pPr algn="ctr"/>
                      <a:r>
                        <a:rPr lang="zh-CN" altLang="en-US" sz="2300"/>
                        <a:t>通信方式</a:t>
                      </a:r>
                      <a:endParaRPr lang="zh-CN" altLang="en-US" sz="2300"/>
                    </a:p>
                  </a:txBody>
                  <a:tcPr marL="117580" marR="117580" marT="58790" marB="58790" anchor="ctr"/>
                </a:tc>
                <a:tc>
                  <a:txBody>
                    <a:bodyPr/>
                    <a:lstStyle/>
                    <a:p>
                      <a:pPr algn="ctr"/>
                      <a:r>
                        <a:rPr lang="zh-CN" altLang="en-US" sz="2300"/>
                        <a:t>特点</a:t>
                      </a:r>
                      <a:endParaRPr lang="zh-CN" altLang="en-US" sz="2300"/>
                    </a:p>
                  </a:txBody>
                  <a:tcPr marL="117580" marR="117580" marT="58790" marB="58790" anchor="ctr"/>
                </a:tc>
              </a:tr>
              <a:tr h="845408">
                <a:tc>
                  <a:txBody>
                    <a:bodyPr/>
                    <a:lstStyle/>
                    <a:p>
                      <a:pPr algn="ctr"/>
                      <a:r>
                        <a:rPr lang="en-US" altLang="zh-CN" sz="2300"/>
                        <a:t>UART</a:t>
                      </a:r>
                      <a:endParaRPr lang="zh-CN" altLang="en-US" sz="2300"/>
                    </a:p>
                  </a:txBody>
                  <a:tcPr marL="117580" marR="117580" marT="58790" marB="58790" anchor="ctr"/>
                </a:tc>
                <a:tc>
                  <a:txBody>
                    <a:bodyPr/>
                    <a:lstStyle/>
                    <a:p>
                      <a:pPr algn="ctr"/>
                      <a:r>
                        <a:rPr lang="en-US" altLang="zh-CN" sz="2300"/>
                        <a:t>TXD</a:t>
                      </a:r>
                      <a:r>
                        <a:rPr lang="zh-CN" altLang="en-US" sz="2300"/>
                        <a:t>、</a:t>
                      </a:r>
                      <a:r>
                        <a:rPr lang="en-US" altLang="zh-CN" sz="2300"/>
                        <a:t>RXD</a:t>
                      </a:r>
                      <a:endParaRPr lang="zh-CN" altLang="en-US" sz="2300"/>
                    </a:p>
                  </a:txBody>
                  <a:tcPr marL="117580" marR="117580" marT="58790" marB="58790" anchor="ctr"/>
                </a:tc>
                <a:tc>
                  <a:txBody>
                    <a:bodyPr/>
                    <a:lstStyle/>
                    <a:p>
                      <a:pPr algn="ctr"/>
                      <a:r>
                        <a:rPr lang="zh-CN" altLang="en-US" sz="2300"/>
                        <a:t>全双工、异步</a:t>
                      </a:r>
                      <a:endParaRPr lang="zh-CN" altLang="en-US" sz="2300"/>
                    </a:p>
                  </a:txBody>
                  <a:tcPr marL="117580" marR="117580" marT="58790" marB="58790" anchor="ctr"/>
                </a:tc>
                <a:tc>
                  <a:txBody>
                    <a:bodyPr/>
                    <a:lstStyle/>
                    <a:p>
                      <a:pPr algn="ctr"/>
                      <a:r>
                        <a:rPr lang="zh-CN" altLang="en-US" sz="2300"/>
                        <a:t>点对点通信</a:t>
                      </a:r>
                      <a:endParaRPr lang="zh-CN" altLang="en-US" sz="2300"/>
                    </a:p>
                  </a:txBody>
                  <a:tcPr marL="117580" marR="117580" marT="58790" marB="58790" anchor="ctr"/>
                </a:tc>
              </a:tr>
              <a:tr h="822366">
                <a:tc>
                  <a:txBody>
                    <a:bodyPr/>
                    <a:lstStyle/>
                    <a:p>
                      <a:pPr algn="ctr"/>
                      <a:r>
                        <a:rPr lang="en-US" altLang="zh-CN" sz="2300"/>
                        <a:t>I²C</a:t>
                      </a:r>
                      <a:endParaRPr lang="zh-CN" altLang="en-US" sz="2300"/>
                    </a:p>
                  </a:txBody>
                  <a:tcPr marL="117580" marR="117580" marT="58790" marB="58790" anchor="ctr"/>
                </a:tc>
                <a:tc>
                  <a:txBody>
                    <a:bodyPr/>
                    <a:lstStyle/>
                    <a:p>
                      <a:pPr algn="ctr"/>
                      <a:r>
                        <a:rPr lang="en-US" altLang="zh-CN" sz="2300"/>
                        <a:t>SCL</a:t>
                      </a:r>
                      <a:r>
                        <a:rPr lang="zh-CN" altLang="en-US" sz="2300"/>
                        <a:t>、</a:t>
                      </a:r>
                      <a:r>
                        <a:rPr lang="en-US" altLang="zh-CN" sz="2300"/>
                        <a:t>SDA</a:t>
                      </a:r>
                      <a:endParaRPr lang="zh-CN" altLang="en-US" sz="2300"/>
                    </a:p>
                  </a:txBody>
                  <a:tcPr marL="117580" marR="117580" marT="58790" marB="58790" anchor="ctr"/>
                </a:tc>
                <a:tc>
                  <a:txBody>
                    <a:bodyPr/>
                    <a:lstStyle/>
                    <a:p>
                      <a:pPr algn="ctr"/>
                      <a:r>
                        <a:rPr lang="zh-CN" altLang="en-US" sz="2300"/>
                        <a:t>半双工、同步</a:t>
                      </a:r>
                      <a:endParaRPr lang="zh-CN" altLang="en-US" sz="2300"/>
                    </a:p>
                  </a:txBody>
                  <a:tcPr marL="117580" marR="117580" marT="58790" marB="58790" anchor="ctr"/>
                </a:tc>
                <a:tc>
                  <a:txBody>
                    <a:bodyPr/>
                    <a:lstStyle/>
                    <a:p>
                      <a:pPr algn="ctr"/>
                      <a:r>
                        <a:rPr lang="zh-CN" altLang="en-US" sz="2300"/>
                        <a:t>可挂载多个设备</a:t>
                      </a:r>
                      <a:endParaRPr lang="zh-CN" altLang="en-US" sz="2300"/>
                    </a:p>
                  </a:txBody>
                  <a:tcPr marL="117580" marR="117580" marT="58790" marB="58790" anchor="ctr"/>
                </a:tc>
              </a:tr>
              <a:tr h="822366">
                <a:tc>
                  <a:txBody>
                    <a:bodyPr/>
                    <a:lstStyle/>
                    <a:p>
                      <a:pPr algn="ctr"/>
                      <a:r>
                        <a:rPr lang="en-US" altLang="zh-CN" sz="2300"/>
                        <a:t>SPI</a:t>
                      </a:r>
                      <a:endParaRPr lang="zh-CN" altLang="en-US" sz="2300"/>
                    </a:p>
                  </a:txBody>
                  <a:tcPr marL="117580" marR="117580" marT="58790" marB="58790" anchor="ctr"/>
                </a:tc>
                <a:tc>
                  <a:txBody>
                    <a:bodyPr/>
                    <a:lstStyle/>
                    <a:p>
                      <a:pPr algn="ctr"/>
                      <a:r>
                        <a:rPr lang="en-US" altLang="zh-CN" sz="2300"/>
                        <a:t>SCLK</a:t>
                      </a:r>
                      <a:r>
                        <a:rPr lang="zh-CN" altLang="en-US" sz="2300"/>
                        <a:t>、</a:t>
                      </a:r>
                      <a:r>
                        <a:rPr lang="en-US" altLang="zh-CN" sz="2300"/>
                        <a:t>MOSI</a:t>
                      </a:r>
                      <a:r>
                        <a:rPr lang="zh-CN" altLang="en-US" sz="2300"/>
                        <a:t>、</a:t>
                      </a:r>
                      <a:r>
                        <a:rPr lang="en-US" altLang="zh-CN" sz="2300"/>
                        <a:t>MISO</a:t>
                      </a:r>
                      <a:r>
                        <a:rPr lang="zh-CN" altLang="en-US" sz="2300"/>
                        <a:t>、</a:t>
                      </a:r>
                      <a:r>
                        <a:rPr lang="en-US" altLang="zh-CN" sz="2300"/>
                        <a:t>CS</a:t>
                      </a:r>
                      <a:endParaRPr lang="zh-CN" altLang="en-US" sz="2300"/>
                    </a:p>
                  </a:txBody>
                  <a:tcPr marL="117580" marR="117580" marT="58790" marB="58790" anchor="ctr"/>
                </a:tc>
                <a:tc>
                  <a:txBody>
                    <a:bodyPr/>
                    <a:lstStyle/>
                    <a:p>
                      <a:pPr algn="ctr"/>
                      <a:r>
                        <a:rPr lang="zh-CN" altLang="en-US" sz="2300"/>
                        <a:t>全双工、同步</a:t>
                      </a:r>
                      <a:endParaRPr lang="zh-CN" altLang="en-US" sz="23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300"/>
                        <a:t>可挂载多个设备</a:t>
                      </a:r>
                      <a:endParaRPr lang="zh-CN" altLang="en-US" sz="2300"/>
                    </a:p>
                  </a:txBody>
                  <a:tcPr marL="117580" marR="117580" marT="58790" marB="58790" anchor="ctr"/>
                </a:tc>
              </a:tr>
              <a:tr h="822366">
                <a:tc>
                  <a:txBody>
                    <a:bodyPr/>
                    <a:lstStyle/>
                    <a:p>
                      <a:pPr algn="ctr"/>
                      <a:r>
                        <a:rPr lang="en-US" altLang="zh-CN" sz="2300"/>
                        <a:t>1-Wire</a:t>
                      </a:r>
                      <a:endParaRPr lang="zh-CN" altLang="en-US" sz="2300"/>
                    </a:p>
                  </a:txBody>
                  <a:tcPr marL="117580" marR="117580" marT="58790" marB="58790" anchor="ctr"/>
                </a:tc>
                <a:tc>
                  <a:txBody>
                    <a:bodyPr/>
                    <a:lstStyle/>
                    <a:p>
                      <a:pPr algn="ctr"/>
                      <a:r>
                        <a:rPr lang="en-US" altLang="zh-CN" sz="2300"/>
                        <a:t>DQ</a:t>
                      </a:r>
                      <a:endParaRPr lang="zh-CN" altLang="en-US" sz="2300"/>
                    </a:p>
                  </a:txBody>
                  <a:tcPr marL="117580" marR="117580" marT="58790" marB="58790" anchor="ctr"/>
                </a:tc>
                <a:tc>
                  <a:txBody>
                    <a:bodyPr/>
                    <a:lstStyle/>
                    <a:p>
                      <a:pPr algn="ctr"/>
                      <a:r>
                        <a:rPr lang="zh-CN" altLang="en-US" sz="2300"/>
                        <a:t>半双工、异步</a:t>
                      </a:r>
                      <a:endParaRPr lang="zh-CN" altLang="en-US" sz="23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300"/>
                        <a:t>可挂载多个设备</a:t>
                      </a:r>
                      <a:endParaRPr lang="zh-CN" altLang="en-US" sz="2300"/>
                    </a:p>
                  </a:txBody>
                  <a:tcPr marL="117580" marR="117580" marT="58790" marB="58790" anchor="ctr"/>
                </a:tc>
              </a:tr>
            </a:tbl>
          </a:graphicData>
        </a:graphic>
      </p:graphicFrame>
      <p:sp>
        <p:nvSpPr>
          <p:cNvPr id="5" name="文本框 4"/>
          <p:cNvSpPr txBox="1"/>
          <p:nvPr/>
        </p:nvSpPr>
        <p:spPr>
          <a:xfrm>
            <a:off x="570963" y="5458385"/>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此外还有：</a:t>
            </a:r>
            <a:r>
              <a:rPr lang="en-US" altLang="zh-CN" sz="2800"/>
              <a:t>CAN</a:t>
            </a:r>
            <a:r>
              <a:rPr lang="zh-CN" altLang="en-US" sz="2800"/>
              <a:t>、</a:t>
            </a:r>
            <a:r>
              <a:rPr lang="en-US" altLang="zh-CN" sz="2800"/>
              <a:t>USB</a:t>
            </a:r>
            <a:r>
              <a:rPr lang="zh-CN" altLang="en-US" sz="2800"/>
              <a:t>等</a:t>
            </a:r>
            <a:endParaRPr lang="en-US" altLang="zh-CN" sz="28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相关术语</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全双工：通信双方可以在同一时刻互相传输数据</a:t>
            </a:r>
            <a:endParaRPr lang="en-US" altLang="zh-CN" sz="2800"/>
          </a:p>
          <a:p>
            <a:pPr marL="457200" indent="-457200">
              <a:buFont typeface="Arial" panose="020B0604020202020204" pitchFamily="34" charset="0"/>
              <a:buChar char="•"/>
            </a:pPr>
            <a:r>
              <a:rPr lang="zh-CN" altLang="en-US" sz="2800"/>
              <a:t>半双工：通信双方可以互相传输数据，但必须分时复用一根数据线</a:t>
            </a:r>
            <a:endParaRPr lang="en-US" altLang="zh-CN" sz="2800"/>
          </a:p>
          <a:p>
            <a:pPr marL="457200" indent="-457200">
              <a:buFont typeface="Arial" panose="020B0604020202020204" pitchFamily="34" charset="0"/>
              <a:buChar char="•"/>
            </a:pPr>
            <a:r>
              <a:rPr lang="zh-CN" altLang="en-US" sz="2800"/>
              <a:t>单工：通信只能有一方发送到另一方，不能反向传输</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异步：通信双方各自约定通信速率</a:t>
            </a:r>
            <a:endParaRPr lang="en-US" altLang="zh-CN" sz="2800"/>
          </a:p>
          <a:p>
            <a:pPr marL="457200" indent="-457200">
              <a:buFont typeface="Arial" panose="020B0604020202020204" pitchFamily="34" charset="0"/>
              <a:buChar char="•"/>
            </a:pPr>
            <a:r>
              <a:rPr lang="zh-CN" altLang="en-US" sz="2800"/>
              <a:t>同步：通信双方靠一根时钟线来约定通信速率</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总线：连接各个设备的数据传输线路（类似于一条马路，把路边各住户连接起来，使住户可以相互交流）</a:t>
            </a:r>
            <a:endParaRPr lang="en-US" altLang="zh-CN" sz="28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51</a:t>
            </a:r>
            <a:r>
              <a:rPr lang="zh-CN" altLang="en-US" sz="3200">
                <a:latin typeface="等线" panose="02010600030101010101" pitchFamily="2" charset="-122"/>
                <a:ea typeface="等线" panose="02010600030101010101" pitchFamily="2" charset="-122"/>
              </a:rPr>
              <a:t>单片机的</a:t>
            </a:r>
            <a:r>
              <a:rPr lang="en-US" altLang="zh-CN" sz="3200">
                <a:latin typeface="等线" panose="02010600030101010101" pitchFamily="2" charset="-122"/>
                <a:ea typeface="等线" panose="02010600030101010101" pitchFamily="2" charset="-122"/>
              </a:rPr>
              <a:t>UART</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7379857"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STC89C52</a:t>
            </a:r>
            <a:r>
              <a:rPr lang="zh-CN" altLang="en-US" sz="2800"/>
              <a:t>有</a:t>
            </a:r>
            <a:r>
              <a:rPr lang="en-US" altLang="zh-CN" sz="2800"/>
              <a:t>1</a:t>
            </a:r>
            <a:r>
              <a:rPr lang="zh-CN" altLang="en-US" sz="2800"/>
              <a:t>个</a:t>
            </a:r>
            <a:r>
              <a:rPr lang="en-US" altLang="zh-CN" sz="2800"/>
              <a:t>UART</a:t>
            </a:r>
            <a:endParaRPr lang="en-US" altLang="zh-CN" sz="2800"/>
          </a:p>
          <a:p>
            <a:pPr marL="457200" indent="-457200">
              <a:buFont typeface="Arial" panose="020B0604020202020204" pitchFamily="34" charset="0"/>
              <a:buChar char="•"/>
            </a:pPr>
            <a:r>
              <a:rPr lang="en-US" altLang="zh-CN" sz="2800"/>
              <a:t>STC89C52</a:t>
            </a:r>
            <a:r>
              <a:rPr lang="zh-CN" altLang="en-US" sz="2800"/>
              <a:t>的</a:t>
            </a:r>
            <a:r>
              <a:rPr lang="en-US" altLang="zh-CN" sz="2800"/>
              <a:t>UART</a:t>
            </a:r>
            <a:r>
              <a:rPr lang="zh-CN" altLang="en-US" sz="2800"/>
              <a:t>有四种工作模式：</a:t>
            </a:r>
            <a:endParaRPr lang="en-US" altLang="zh-CN" sz="2800"/>
          </a:p>
          <a:p>
            <a:r>
              <a:rPr lang="en-US" altLang="zh-CN" sz="2800"/>
              <a:t>	</a:t>
            </a:r>
            <a:r>
              <a:rPr lang="zh-CN" altLang="en-US" sz="2800"/>
              <a:t>模式</a:t>
            </a:r>
            <a:r>
              <a:rPr lang="en-US" altLang="zh-CN" sz="2800"/>
              <a:t>0</a:t>
            </a:r>
            <a:r>
              <a:rPr lang="zh-CN" altLang="en-US" sz="2800"/>
              <a:t>：同步移位寄存器</a:t>
            </a:r>
            <a:endParaRPr lang="en-US" altLang="zh-CN" sz="2800"/>
          </a:p>
          <a:p>
            <a:r>
              <a:rPr lang="en-US" altLang="zh-CN" sz="2800"/>
              <a:t>	</a:t>
            </a:r>
            <a:r>
              <a:rPr lang="zh-CN" altLang="en-US" sz="2800"/>
              <a:t>模式</a:t>
            </a:r>
            <a:r>
              <a:rPr lang="en-US" altLang="zh-CN" sz="2800"/>
              <a:t>1</a:t>
            </a:r>
            <a:r>
              <a:rPr lang="zh-CN" altLang="en-US" sz="2800"/>
              <a:t>：</a:t>
            </a:r>
            <a:r>
              <a:rPr lang="en-US" altLang="zh-CN" sz="2800"/>
              <a:t>8</a:t>
            </a:r>
            <a:r>
              <a:rPr lang="zh-CN" altLang="en-US" sz="2800"/>
              <a:t>位</a:t>
            </a:r>
            <a:r>
              <a:rPr lang="en-US" altLang="zh-CN" sz="2800"/>
              <a:t>UART</a:t>
            </a:r>
            <a:r>
              <a:rPr lang="zh-CN" altLang="en-US" sz="2800"/>
              <a:t>，波特率可变（常用）</a:t>
            </a:r>
            <a:endParaRPr lang="en-US" altLang="zh-CN" sz="2800"/>
          </a:p>
          <a:p>
            <a:r>
              <a:rPr lang="en-US" altLang="zh-CN" sz="2800"/>
              <a:t>	</a:t>
            </a:r>
            <a:r>
              <a:rPr lang="zh-CN" altLang="en-US" sz="2800"/>
              <a:t>模式</a:t>
            </a:r>
            <a:r>
              <a:rPr lang="en-US" altLang="zh-CN" sz="2800"/>
              <a:t>2</a:t>
            </a:r>
            <a:r>
              <a:rPr lang="zh-CN" altLang="en-US" sz="2800"/>
              <a:t>：</a:t>
            </a:r>
            <a:r>
              <a:rPr lang="en-US" altLang="zh-CN" sz="2800"/>
              <a:t>9</a:t>
            </a:r>
            <a:r>
              <a:rPr lang="zh-CN" altLang="en-US" sz="2800"/>
              <a:t>位</a:t>
            </a:r>
            <a:r>
              <a:rPr lang="en-US" altLang="zh-CN" sz="2800"/>
              <a:t>UART</a:t>
            </a:r>
            <a:r>
              <a:rPr lang="zh-CN" altLang="en-US" sz="2800"/>
              <a:t>，波特率固定</a:t>
            </a:r>
            <a:endParaRPr lang="en-US" altLang="zh-CN" sz="2800"/>
          </a:p>
          <a:p>
            <a:r>
              <a:rPr lang="en-US" altLang="zh-CN" sz="2800"/>
              <a:t>	</a:t>
            </a:r>
            <a:r>
              <a:rPr lang="zh-CN" altLang="en-US" sz="2800"/>
              <a:t>模式</a:t>
            </a:r>
            <a:r>
              <a:rPr lang="en-US" altLang="zh-CN" sz="2800"/>
              <a:t>3</a:t>
            </a:r>
            <a:r>
              <a:rPr lang="zh-CN" altLang="en-US" sz="2800"/>
              <a:t>：</a:t>
            </a:r>
            <a:r>
              <a:rPr lang="en-US" altLang="zh-CN" sz="2800"/>
              <a:t>9</a:t>
            </a:r>
            <a:r>
              <a:rPr lang="zh-CN" altLang="en-US" sz="2800"/>
              <a:t>位</a:t>
            </a:r>
            <a:r>
              <a:rPr lang="en-US" altLang="zh-CN" sz="2800"/>
              <a:t>UART</a:t>
            </a:r>
            <a:r>
              <a:rPr lang="zh-CN" altLang="en-US" sz="2800"/>
              <a:t>，波特率可变</a:t>
            </a:r>
            <a:endParaRPr lang="en-US" altLang="zh-CN" sz="2800"/>
          </a:p>
        </p:txBody>
      </p:sp>
      <p:pic>
        <p:nvPicPr>
          <p:cNvPr id="5" name="图片 4"/>
          <p:cNvPicPr>
            <a:picLocks noChangeAspect="1"/>
          </p:cNvPicPr>
          <p:nvPr/>
        </p:nvPicPr>
        <p:blipFill>
          <a:blip r:embed="rId1"/>
          <a:stretch>
            <a:fillRect/>
          </a:stretch>
        </p:blipFill>
        <p:spPr>
          <a:xfrm>
            <a:off x="8119645" y="746976"/>
            <a:ext cx="3849733" cy="4817484"/>
          </a:xfrm>
          <a:prstGeom prst="rect">
            <a:avLst/>
          </a:prstGeom>
        </p:spPr>
      </p:pic>
      <p:sp>
        <p:nvSpPr>
          <p:cNvPr id="2" name="矩形 1"/>
          <p:cNvSpPr/>
          <p:nvPr/>
        </p:nvSpPr>
        <p:spPr>
          <a:xfrm>
            <a:off x="8237439" y="2977375"/>
            <a:ext cx="1386064" cy="3715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串口参数及时序图</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波特率：串口通信的速率（发送和接收各数据位的间隔时间）</a:t>
            </a:r>
            <a:endParaRPr lang="en-US" altLang="zh-CN" sz="2800"/>
          </a:p>
          <a:p>
            <a:pPr marL="457200" indent="-457200">
              <a:buFont typeface="Arial" panose="020B0604020202020204" pitchFamily="34" charset="0"/>
              <a:buChar char="•"/>
            </a:pPr>
            <a:r>
              <a:rPr lang="zh-CN" altLang="en-US" sz="2800"/>
              <a:t>检验位：用于数据验证</a:t>
            </a:r>
            <a:endParaRPr lang="en-US" altLang="zh-CN" sz="2800"/>
          </a:p>
          <a:p>
            <a:pPr marL="457200" indent="-457200">
              <a:buFont typeface="Arial" panose="020B0604020202020204" pitchFamily="34" charset="0"/>
              <a:buChar char="•"/>
            </a:pPr>
            <a:r>
              <a:rPr lang="zh-CN" altLang="en-US" sz="2800"/>
              <a:t>停止位：用于数据帧间隔</a:t>
            </a:r>
            <a:endParaRPr lang="en-US" altLang="zh-CN" sz="2800"/>
          </a:p>
        </p:txBody>
      </p:sp>
      <p:graphicFrame>
        <p:nvGraphicFramePr>
          <p:cNvPr id="5" name="Object 8"/>
          <p:cNvGraphicFramePr>
            <a:graphicFrameLocks noChangeAspect="1"/>
          </p:cNvGraphicFramePr>
          <p:nvPr/>
        </p:nvGraphicFramePr>
        <p:xfrm>
          <a:off x="784202" y="2770893"/>
          <a:ext cx="6196147" cy="1695349"/>
        </p:xfrm>
        <a:graphic>
          <a:graphicData uri="http://schemas.openxmlformats.org/presentationml/2006/ole">
            <mc:AlternateContent xmlns:mc="http://schemas.openxmlformats.org/markup-compatibility/2006">
              <mc:Choice xmlns:v="urn:schemas-microsoft-com:vml" Requires="v">
                <p:oleObj spid="_x0000_s1576" name="" r:id="rId1" imgW="3914775" imgH="1214755" progId="Visio.Drawing.6">
                  <p:embed/>
                </p:oleObj>
              </mc:Choice>
              <mc:Fallback>
                <p:oleObj name="" r:id="rId1" imgW="3914775" imgH="1214755" progId="Visio.Drawing.6">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02" y="2770893"/>
                        <a:ext cx="6196147" cy="1695349"/>
                      </a:xfrm>
                      <a:prstGeom prst="rect">
                        <a:avLst/>
                      </a:prstGeom>
                      <a:noFill/>
                      <a:ln>
                        <a:noFill/>
                      </a:ln>
                    </p:spPr>
                  </p:pic>
                </p:oleObj>
              </mc:Fallback>
            </mc:AlternateContent>
          </a:graphicData>
        </a:graphic>
      </p:graphicFrame>
      <p:graphicFrame>
        <p:nvGraphicFramePr>
          <p:cNvPr id="8" name="Object 11"/>
          <p:cNvGraphicFramePr>
            <a:graphicFrameLocks noChangeAspect="1"/>
          </p:cNvGraphicFramePr>
          <p:nvPr/>
        </p:nvGraphicFramePr>
        <p:xfrm>
          <a:off x="784202" y="4615767"/>
          <a:ext cx="6724181" cy="1987469"/>
        </p:xfrm>
        <a:graphic>
          <a:graphicData uri="http://schemas.openxmlformats.org/presentationml/2006/ole">
            <mc:AlternateContent xmlns:mc="http://schemas.openxmlformats.org/markup-compatibility/2006">
              <mc:Choice xmlns:v="urn:schemas-microsoft-com:vml" Requires="v">
                <p:oleObj spid="_x0000_s1577" name="" r:id="rId3" imgW="4215130" imgH="1243330" progId="Visio.Drawing.6">
                  <p:embed/>
                </p:oleObj>
              </mc:Choice>
              <mc:Fallback>
                <p:oleObj name="" r:id="rId3" imgW="4215130" imgH="1243330" progId="Visio.Drawing.6">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202" y="4615767"/>
                        <a:ext cx="6724181" cy="1987469"/>
                      </a:xfrm>
                      <a:prstGeom prst="rect">
                        <a:avLst/>
                      </a:prstGeom>
                      <a:noFill/>
                      <a:ln>
                        <a:noFill/>
                      </a:ln>
                    </p:spPr>
                  </p:pic>
                </p:oleObj>
              </mc:Fallback>
            </mc:AlternateContent>
          </a:graphicData>
        </a:graphic>
      </p:graphicFrame>
      <p:sp>
        <p:nvSpPr>
          <p:cNvPr id="9" name="文本框 8"/>
          <p:cNvSpPr txBox="1"/>
          <p:nvPr/>
        </p:nvSpPr>
        <p:spPr>
          <a:xfrm>
            <a:off x="8059712" y="3356957"/>
            <a:ext cx="2232212" cy="523220"/>
          </a:xfrm>
          <a:prstGeom prst="rect">
            <a:avLst/>
          </a:prstGeom>
          <a:noFill/>
        </p:spPr>
        <p:txBody>
          <a:bodyPr wrap="square" rtlCol="0">
            <a:spAutoFit/>
          </a:bodyPr>
          <a:lstStyle/>
          <a:p>
            <a:r>
              <a:rPr lang="en-US" altLang="zh-CN" sz="2800"/>
              <a:t>8</a:t>
            </a:r>
            <a:r>
              <a:rPr lang="zh-CN" altLang="en-US" sz="2800"/>
              <a:t>位数据格式</a:t>
            </a:r>
            <a:endParaRPr lang="en-US" altLang="zh-CN" sz="2800"/>
          </a:p>
        </p:txBody>
      </p:sp>
      <p:sp>
        <p:nvSpPr>
          <p:cNvPr id="10" name="文本框 9"/>
          <p:cNvSpPr txBox="1"/>
          <p:nvPr/>
        </p:nvSpPr>
        <p:spPr>
          <a:xfrm>
            <a:off x="8059712" y="5413784"/>
            <a:ext cx="2232212" cy="523220"/>
          </a:xfrm>
          <a:prstGeom prst="rect">
            <a:avLst/>
          </a:prstGeom>
          <a:noFill/>
        </p:spPr>
        <p:txBody>
          <a:bodyPr wrap="square" rtlCol="0">
            <a:spAutoFit/>
          </a:bodyPr>
          <a:lstStyle/>
          <a:p>
            <a:r>
              <a:rPr lang="en-US" altLang="zh-CN" sz="2800"/>
              <a:t>9</a:t>
            </a:r>
            <a:r>
              <a:rPr lang="zh-CN" altLang="en-US" sz="2800"/>
              <a:t>位数据格式</a:t>
            </a:r>
            <a:endParaRPr lang="en-US" altLang="zh-CN"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串口模式图</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5301940"/>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SBUF</a:t>
            </a:r>
            <a:r>
              <a:rPr lang="zh-CN" altLang="en-US" sz="2800"/>
              <a:t>：串口数据缓存寄存器，物理上是两个独立的寄存器，但占用相同的地址。写操作时，写入的是发送寄存器，读操作时，读出的是接收寄存器</a:t>
            </a:r>
            <a:endParaRPr lang="en-US" altLang="zh-CN" sz="2800"/>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70674" y="947990"/>
            <a:ext cx="9570308" cy="415293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串口和中断系统</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65184" y="3092547"/>
            <a:ext cx="7130331" cy="3577089"/>
          </a:xfrm>
          <a:prstGeom prst="rect">
            <a:avLst/>
          </a:prstGeom>
        </p:spPr>
      </p:pic>
      <p:cxnSp>
        <p:nvCxnSpPr>
          <p:cNvPr id="7" name="连接符: 肘形 6"/>
          <p:cNvCxnSpPr/>
          <p:nvPr/>
        </p:nvCxnSpPr>
        <p:spPr>
          <a:xfrm rot="10800000" flipV="1">
            <a:off x="2065185" y="2932594"/>
            <a:ext cx="6948187" cy="3177919"/>
          </a:xfrm>
          <a:prstGeom prst="bentConnector3">
            <a:avLst>
              <a:gd name="adj1" fmla="val 108072"/>
            </a:avLst>
          </a:prstGeom>
          <a:ln w="38100">
            <a:tailEnd type="triangle"/>
          </a:ln>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9386564" y="3818326"/>
            <a:ext cx="1692013" cy="2031325"/>
          </a:xfrm>
          <a:prstGeom prst="rect">
            <a:avLst/>
          </a:prstGeom>
          <a:noFill/>
        </p:spPr>
        <p:txBody>
          <a:bodyPr wrap="square" rtlCol="0">
            <a:spAutoFit/>
          </a:bodyPr>
          <a:lstStyle/>
          <a:p>
            <a:r>
              <a:rPr lang="zh-CN" altLang="en-US"/>
              <a:t>为了方便讲解，这里使用的中断系统图是传统</a:t>
            </a:r>
            <a:r>
              <a:rPr lang="en-US" altLang="zh-CN"/>
              <a:t>51</a:t>
            </a:r>
            <a:r>
              <a:rPr lang="zh-CN" altLang="en-US"/>
              <a:t>单片机的图，</a:t>
            </a:r>
            <a:r>
              <a:rPr lang="en-US" altLang="zh-CN"/>
              <a:t>STC89C52</a:t>
            </a:r>
            <a:r>
              <a:rPr lang="zh-CN" altLang="en-US"/>
              <a:t>的中断系统图可参考手册</a:t>
            </a:r>
            <a:endParaRPr lang="en-US" altLang="zh-CN"/>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373" y="874520"/>
            <a:ext cx="4456090" cy="1933673"/>
          </a:xfrm>
          <a:prstGeom prst="rect">
            <a:avLst/>
          </a:prstGeom>
        </p:spPr>
      </p:pic>
      <p:cxnSp>
        <p:nvCxnSpPr>
          <p:cNvPr id="8" name="连接符: 肘形 7"/>
          <p:cNvCxnSpPr/>
          <p:nvPr/>
        </p:nvCxnSpPr>
        <p:spPr>
          <a:xfrm>
            <a:off x="6095999" y="1780034"/>
            <a:ext cx="2917372" cy="1152561"/>
          </a:xfrm>
          <a:prstGeom prst="bentConnector3">
            <a:avLst>
              <a:gd name="adj1" fmla="val 99316"/>
            </a:avLst>
          </a:prstGeom>
          <a:ln w="38100"/>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串口相关寄存器</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814616" y="1174933"/>
            <a:ext cx="10562768" cy="505232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软件安装</a:t>
            </a:r>
            <a:endParaRPr lang="zh-CN" altLang="en-US" sz="3200">
              <a:latin typeface="等线" panose="02010600030101010101" pitchFamily="2" charset="-122"/>
              <a:ea typeface="等线" panose="02010600030101010101" pitchFamily="2" charset="-122"/>
            </a:endParaRPr>
          </a:p>
        </p:txBody>
      </p:sp>
      <p:pic>
        <p:nvPicPr>
          <p:cNvPr id="5"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10367" b="6183"/>
          <a:stretch>
            <a:fillRect/>
          </a:stretch>
        </p:blipFill>
        <p:spPr bwMode="auto">
          <a:xfrm>
            <a:off x="1173662" y="1082639"/>
            <a:ext cx="2108765" cy="234636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2005" t="10167" r="15356" b="10167"/>
          <a:stretch>
            <a:fillRect/>
          </a:stretch>
        </p:blipFill>
        <p:spPr>
          <a:xfrm>
            <a:off x="1173661" y="3902534"/>
            <a:ext cx="2108765" cy="2346361"/>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4727" y="1319405"/>
            <a:ext cx="1872828" cy="1872828"/>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5722" y="4165058"/>
            <a:ext cx="1731833" cy="1731833"/>
          </a:xfrm>
          <a:prstGeom prst="rect">
            <a:avLst/>
          </a:prstGeom>
        </p:spPr>
      </p:pic>
      <p:sp>
        <p:nvSpPr>
          <p:cNvPr id="10" name="文本框 9"/>
          <p:cNvSpPr txBox="1"/>
          <p:nvPr/>
        </p:nvSpPr>
        <p:spPr>
          <a:xfrm>
            <a:off x="3545981" y="1969366"/>
            <a:ext cx="2326785" cy="523220"/>
          </a:xfrm>
          <a:prstGeom prst="rect">
            <a:avLst/>
          </a:prstGeom>
          <a:noFill/>
        </p:spPr>
        <p:txBody>
          <a:bodyPr wrap="square" rtlCol="0">
            <a:spAutoFit/>
          </a:bodyPr>
          <a:lstStyle/>
          <a:p>
            <a:r>
              <a:rPr lang="en-US" altLang="zh-CN" sz="2800"/>
              <a:t>Keil5</a:t>
            </a:r>
            <a:r>
              <a:rPr lang="zh-CN" altLang="en-US" sz="2800"/>
              <a:t>（必装）</a:t>
            </a:r>
            <a:endParaRPr lang="en-US" altLang="zh-CN" sz="2800"/>
          </a:p>
        </p:txBody>
      </p:sp>
      <p:sp>
        <p:nvSpPr>
          <p:cNvPr id="11" name="文本框 10"/>
          <p:cNvSpPr txBox="1"/>
          <p:nvPr/>
        </p:nvSpPr>
        <p:spPr>
          <a:xfrm>
            <a:off x="3545983" y="4814104"/>
            <a:ext cx="2968744" cy="523220"/>
          </a:xfrm>
          <a:prstGeom prst="rect">
            <a:avLst/>
          </a:prstGeom>
          <a:noFill/>
        </p:spPr>
        <p:txBody>
          <a:bodyPr wrap="square" rtlCol="0">
            <a:spAutoFit/>
          </a:bodyPr>
          <a:lstStyle/>
          <a:p>
            <a:r>
              <a:rPr lang="en-US" altLang="zh-CN" sz="2800"/>
              <a:t>STC-ISP</a:t>
            </a:r>
            <a:r>
              <a:rPr lang="zh-CN" altLang="en-US" sz="2800"/>
              <a:t> （必装）</a:t>
            </a:r>
            <a:endParaRPr lang="en-US" altLang="zh-CN" sz="2800"/>
          </a:p>
        </p:txBody>
      </p:sp>
      <p:sp>
        <p:nvSpPr>
          <p:cNvPr id="12" name="文本框 11"/>
          <p:cNvSpPr txBox="1"/>
          <p:nvPr/>
        </p:nvSpPr>
        <p:spPr>
          <a:xfrm>
            <a:off x="8682758" y="1969366"/>
            <a:ext cx="2801030" cy="523220"/>
          </a:xfrm>
          <a:prstGeom prst="rect">
            <a:avLst/>
          </a:prstGeom>
          <a:noFill/>
        </p:spPr>
        <p:txBody>
          <a:bodyPr wrap="square" rtlCol="0">
            <a:spAutoFit/>
          </a:bodyPr>
          <a:lstStyle/>
          <a:p>
            <a:r>
              <a:rPr lang="zh-CN" altLang="en-US" sz="2800"/>
              <a:t>有道词典（选装）</a:t>
            </a:r>
            <a:endParaRPr lang="en-US" altLang="zh-CN" sz="2800"/>
          </a:p>
        </p:txBody>
      </p:sp>
      <p:sp>
        <p:nvSpPr>
          <p:cNvPr id="13" name="文本框 12"/>
          <p:cNvSpPr txBox="1"/>
          <p:nvPr/>
        </p:nvSpPr>
        <p:spPr>
          <a:xfrm>
            <a:off x="8682757" y="4820199"/>
            <a:ext cx="3191563" cy="523220"/>
          </a:xfrm>
          <a:prstGeom prst="rect">
            <a:avLst/>
          </a:prstGeom>
          <a:noFill/>
        </p:spPr>
        <p:txBody>
          <a:bodyPr wrap="square" rtlCol="0">
            <a:spAutoFit/>
          </a:bodyPr>
          <a:lstStyle/>
          <a:p>
            <a:r>
              <a:rPr lang="zh-CN" altLang="en-US" sz="2800"/>
              <a:t>福昕阅读器（选装）</a:t>
            </a:r>
            <a:endParaRPr lang="en-US" altLang="zh-CN" sz="2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数据显示模式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HEX</a:t>
            </a:r>
            <a:r>
              <a:rPr lang="zh-CN" altLang="en-US" sz="2800"/>
              <a:t>模式</a:t>
            </a:r>
            <a:r>
              <a:rPr lang="en-US" altLang="zh-CN" sz="2800"/>
              <a:t>/</a:t>
            </a:r>
            <a:r>
              <a:rPr lang="zh-CN" altLang="en-US" sz="2800"/>
              <a:t>十六进制模式</a:t>
            </a:r>
            <a:r>
              <a:rPr lang="en-US" altLang="zh-CN" sz="2800"/>
              <a:t>/</a:t>
            </a:r>
            <a:r>
              <a:rPr lang="zh-CN" altLang="en-US" sz="2800"/>
              <a:t>二进制模式：以原始数据的形式显示</a:t>
            </a:r>
            <a:endParaRPr lang="en-US" altLang="zh-CN" sz="2800"/>
          </a:p>
          <a:p>
            <a:pPr marL="457200" indent="-457200">
              <a:buFont typeface="Arial" panose="020B0604020202020204" pitchFamily="34" charset="0"/>
              <a:buChar char="•"/>
            </a:pPr>
            <a:r>
              <a:rPr lang="zh-CN" altLang="en-US" sz="2800"/>
              <a:t>文本模式</a:t>
            </a:r>
            <a:r>
              <a:rPr lang="en-US" altLang="zh-CN" sz="2800"/>
              <a:t>/</a:t>
            </a:r>
            <a:r>
              <a:rPr lang="zh-CN" altLang="en-US" sz="2800"/>
              <a:t>字符模式：以原始数据编码后的形式显示</a:t>
            </a:r>
            <a:endParaRPr lang="en-US" altLang="zh-CN" sz="2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15309"/>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LED</a:t>
            </a:r>
            <a:r>
              <a:rPr lang="zh-CN" altLang="en-US" sz="3200">
                <a:latin typeface="等线" panose="02010600030101010101" pitchFamily="2" charset="-122"/>
                <a:ea typeface="等线" panose="02010600030101010101" pitchFamily="2" charset="-122"/>
              </a:rPr>
              <a:t>点阵屏介绍</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LED</a:t>
            </a:r>
            <a:r>
              <a:rPr lang="zh-CN" altLang="en-US" sz="2800"/>
              <a:t>点阵屏由若干个独立的</a:t>
            </a:r>
            <a:r>
              <a:rPr lang="en-US" altLang="zh-CN" sz="2800"/>
              <a:t>LED</a:t>
            </a:r>
            <a:r>
              <a:rPr lang="zh-CN" altLang="en-US" sz="2800"/>
              <a:t>组成，</a:t>
            </a:r>
            <a:r>
              <a:rPr lang="en-US" altLang="zh-CN" sz="2800"/>
              <a:t>LED</a:t>
            </a:r>
            <a:r>
              <a:rPr lang="zh-CN" altLang="en-US" sz="2800"/>
              <a:t>以矩阵的形式排列，以灯珠亮灭来显示文字、图片、视频等。</a:t>
            </a:r>
            <a:r>
              <a:rPr lang="en-US" altLang="zh-CN" sz="2800"/>
              <a:t>LED</a:t>
            </a:r>
            <a:r>
              <a:rPr lang="zh-CN" altLang="en-US" sz="2800"/>
              <a:t>点阵屏广泛应用于各种公共场合，如汽车报站器、广告屏以及公告牌等</a:t>
            </a:r>
            <a:endParaRPr lang="en-US" altLang="zh-CN" sz="2800"/>
          </a:p>
          <a:p>
            <a:pPr marL="457200" indent="-457200">
              <a:buFont typeface="Arial" panose="020B0604020202020204" pitchFamily="34" charset="0"/>
              <a:buChar char="•"/>
            </a:pPr>
            <a:r>
              <a:rPr lang="en-US" altLang="zh-CN" sz="2800"/>
              <a:t>LED</a:t>
            </a:r>
            <a:r>
              <a:rPr lang="zh-CN" altLang="en-US" sz="2800"/>
              <a:t>点阵屏分类</a:t>
            </a:r>
            <a:endParaRPr lang="en-US" altLang="zh-CN" sz="2800"/>
          </a:p>
          <a:p>
            <a:r>
              <a:rPr lang="en-US" altLang="zh-CN" sz="2800"/>
              <a:t>	</a:t>
            </a:r>
            <a:r>
              <a:rPr lang="zh-CN" altLang="en-US" sz="2800"/>
              <a:t>按颜色：单色、双色、全彩</a:t>
            </a:r>
            <a:endParaRPr lang="en-US" altLang="zh-CN" sz="2800"/>
          </a:p>
          <a:p>
            <a:r>
              <a:rPr lang="en-US" altLang="zh-CN" sz="2800"/>
              <a:t>	</a:t>
            </a:r>
            <a:r>
              <a:rPr lang="zh-CN" altLang="en-US" sz="2800"/>
              <a:t>按像素：</a:t>
            </a:r>
            <a:r>
              <a:rPr lang="en-US" altLang="zh-CN" sz="2800"/>
              <a:t>8*8</a:t>
            </a:r>
            <a:r>
              <a:rPr lang="zh-CN" altLang="en-US" sz="2800"/>
              <a:t>、</a:t>
            </a:r>
            <a:r>
              <a:rPr lang="en-US" altLang="zh-CN" sz="2800"/>
              <a:t>16*16</a:t>
            </a:r>
            <a:r>
              <a:rPr lang="zh-CN" altLang="en-US" sz="2800"/>
              <a:t>等（大规模的</a:t>
            </a:r>
            <a:r>
              <a:rPr lang="en-US" altLang="zh-CN" sz="2800"/>
              <a:t>LED</a:t>
            </a:r>
            <a:r>
              <a:rPr lang="zh-CN" altLang="en-US" sz="2800"/>
              <a:t>点阵通常由很多个小点阵拼接而成）</a:t>
            </a:r>
            <a:endParaRPr lang="en-US" altLang="zh-CN" sz="280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8480" y="4498242"/>
            <a:ext cx="2246769" cy="2246769"/>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3144" y="4440163"/>
            <a:ext cx="3532655" cy="2246769"/>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3695" y="4440164"/>
            <a:ext cx="2688099" cy="2246769"/>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显示原理</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3719" t="62078" r="23578"/>
          <a:stretch>
            <a:fillRect/>
          </a:stretch>
        </p:blipFill>
        <p:spPr>
          <a:xfrm>
            <a:off x="3454756" y="1041243"/>
            <a:ext cx="3746893" cy="2661557"/>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22407" t="5027" r="18933" b="15558"/>
          <a:stretch>
            <a:fillRect/>
          </a:stretch>
        </p:blipFill>
        <p:spPr>
          <a:xfrm>
            <a:off x="8154290" y="1041242"/>
            <a:ext cx="2896833" cy="2661557"/>
          </a:xfrm>
          <a:prstGeom prst="rect">
            <a:avLst/>
          </a:prstGeom>
        </p:spPr>
      </p:pic>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46977" t="30790" r="20850" b="40217"/>
          <a:stretch>
            <a:fillRect/>
          </a:stretch>
        </p:blipFill>
        <p:spPr>
          <a:xfrm>
            <a:off x="940155" y="1041244"/>
            <a:ext cx="2514601" cy="2661557"/>
          </a:xfrm>
          <a:prstGeom prst="rect">
            <a:avLst/>
          </a:prstGeom>
        </p:spPr>
      </p:pic>
      <p:sp>
        <p:nvSpPr>
          <p:cNvPr id="9" name="文本框 8"/>
          <p:cNvSpPr txBox="1"/>
          <p:nvPr/>
        </p:nvSpPr>
        <p:spPr>
          <a:xfrm>
            <a:off x="570963" y="4224899"/>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LED</a:t>
            </a:r>
            <a:r>
              <a:rPr lang="zh-CN" altLang="en-US" sz="2800"/>
              <a:t>点阵屏的结构类似于数码管，只不过是数码管把每一列的像素以“</a:t>
            </a:r>
            <a:r>
              <a:rPr lang="en-US" altLang="zh-CN" sz="2800"/>
              <a:t>8</a:t>
            </a:r>
            <a:r>
              <a:rPr lang="zh-CN" altLang="en-US" sz="2800"/>
              <a:t>”字型排列而已</a:t>
            </a:r>
            <a:endParaRPr lang="en-US" altLang="zh-CN" sz="2800"/>
          </a:p>
          <a:p>
            <a:pPr marL="457200" indent="-457200">
              <a:buFont typeface="Arial" panose="020B0604020202020204" pitchFamily="34" charset="0"/>
              <a:buChar char="•"/>
            </a:pPr>
            <a:r>
              <a:rPr lang="en-US" altLang="zh-CN" sz="2800"/>
              <a:t>LED</a:t>
            </a:r>
            <a:r>
              <a:rPr lang="zh-CN" altLang="en-US" sz="2800"/>
              <a:t>点阵屏与数码管一样，有共阴和共阳两种接法，不同的接法对应的电路结构不同</a:t>
            </a:r>
            <a:endParaRPr lang="en-US" altLang="zh-CN" sz="2800"/>
          </a:p>
          <a:p>
            <a:pPr marL="457200" indent="-457200">
              <a:buFont typeface="Arial" panose="020B0604020202020204" pitchFamily="34" charset="0"/>
              <a:buChar char="•"/>
            </a:pPr>
            <a:r>
              <a:rPr lang="en-US" altLang="zh-CN" sz="2800"/>
              <a:t>LED</a:t>
            </a:r>
            <a:r>
              <a:rPr lang="zh-CN" altLang="en-US" sz="2800"/>
              <a:t>点阵屏需要进行逐行或逐列扫描，才能使所有</a:t>
            </a:r>
            <a:r>
              <a:rPr lang="en-US" altLang="zh-CN" sz="2800"/>
              <a:t>LED</a:t>
            </a:r>
            <a:r>
              <a:rPr lang="zh-CN" altLang="en-US" sz="2800"/>
              <a:t>同时显示</a:t>
            </a:r>
            <a:endParaRPr lang="en-US" altLang="zh-CN" sz="2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74HC595</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74HC595</a:t>
            </a:r>
            <a:r>
              <a:rPr lang="zh-CN" altLang="en-US" sz="2800"/>
              <a:t>是串行输入并行输出的移位寄存器，可用</a:t>
            </a:r>
            <a:r>
              <a:rPr lang="en-US" altLang="zh-CN" sz="2800"/>
              <a:t>3</a:t>
            </a:r>
            <a:r>
              <a:rPr lang="zh-CN" altLang="en-US" sz="2800"/>
              <a:t>根线输入串行数据，</a:t>
            </a:r>
            <a:r>
              <a:rPr lang="en-US" altLang="zh-CN" sz="2800"/>
              <a:t>8</a:t>
            </a:r>
            <a:r>
              <a:rPr lang="zh-CN" altLang="en-US" sz="2800"/>
              <a:t>根线输出并行数据，多片级联后，可输出</a:t>
            </a:r>
            <a:r>
              <a:rPr lang="en-US" altLang="zh-CN" sz="2800"/>
              <a:t>16</a:t>
            </a:r>
            <a:r>
              <a:rPr lang="zh-CN" altLang="en-US" sz="2800"/>
              <a:t>位、</a:t>
            </a:r>
            <a:r>
              <a:rPr lang="en-US" altLang="zh-CN" sz="2800"/>
              <a:t>24</a:t>
            </a:r>
            <a:r>
              <a:rPr lang="zh-CN" altLang="en-US" sz="2800"/>
              <a:t>位、</a:t>
            </a:r>
            <a:r>
              <a:rPr lang="en-US" altLang="zh-CN" sz="2800"/>
              <a:t>32</a:t>
            </a:r>
            <a:r>
              <a:rPr lang="zh-CN" altLang="en-US" sz="2800"/>
              <a:t>位等，常用于</a:t>
            </a:r>
            <a:r>
              <a:rPr lang="en-US" altLang="zh-CN" sz="2800"/>
              <a:t>IO</a:t>
            </a:r>
            <a:r>
              <a:rPr lang="zh-CN" altLang="en-US" sz="2800"/>
              <a:t>口扩展。</a:t>
            </a:r>
            <a:endParaRPr lang="en-US" altLang="zh-CN" sz="2800"/>
          </a:p>
        </p:txBody>
      </p:sp>
      <p:sp>
        <p:nvSpPr>
          <p:cNvPr id="2" name="矩形 1"/>
          <p:cNvSpPr/>
          <p:nvPr/>
        </p:nvSpPr>
        <p:spPr>
          <a:xfrm>
            <a:off x="3232597" y="2621368"/>
            <a:ext cx="4932609" cy="4065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表格 4"/>
          <p:cNvGraphicFramePr>
            <a:graphicFrameLocks noGrp="1"/>
          </p:cNvGraphicFramePr>
          <p:nvPr/>
        </p:nvGraphicFramePr>
        <p:xfrm>
          <a:off x="4327300" y="3110766"/>
          <a:ext cx="1088978" cy="2966720"/>
        </p:xfrm>
        <a:graphic>
          <a:graphicData uri="http://schemas.openxmlformats.org/drawingml/2006/table">
            <a:tbl>
              <a:tblPr firstRow="1" bandRow="1">
                <a:tableStyleId>{69CF1AB2-1976-4502-BF36-3FF5EA218861}</a:tableStyleId>
              </a:tblPr>
              <a:tblGrid>
                <a:gridCol w="1088978"/>
              </a:tblGrid>
              <a:tr h="370840">
                <a:tc>
                  <a:txBody>
                    <a:bodyPr/>
                    <a:lstStyle/>
                    <a:p>
                      <a:pPr algn="ctr"/>
                      <a:r>
                        <a:rPr lang="en-US" altLang="zh-CN" b="0"/>
                        <a:t>0</a:t>
                      </a:r>
                      <a:endParaRPr lang="zh-CN" altLang="en-US" b="0"/>
                    </a:p>
                  </a:txBody>
                  <a:tcPr anchor="ctr"/>
                </a:tc>
              </a:tr>
              <a:tr h="370840">
                <a:tc>
                  <a:txBody>
                    <a:bodyPr/>
                    <a:lstStyle/>
                    <a:p>
                      <a:pPr algn="ctr"/>
                      <a:r>
                        <a:rPr lang="en-US" altLang="zh-CN" b="0"/>
                        <a:t>0</a:t>
                      </a:r>
                      <a:endParaRPr lang="zh-CN" altLang="en-US"/>
                    </a:p>
                  </a:txBody>
                  <a:tcPr anchor="ctr"/>
                </a:tc>
              </a:tr>
              <a:tr h="370840">
                <a:tc>
                  <a:txBody>
                    <a:bodyPr/>
                    <a:lstStyle/>
                    <a:p>
                      <a:pPr algn="ctr"/>
                      <a:r>
                        <a:rPr lang="en-US" altLang="zh-CN" b="0"/>
                        <a:t>0</a:t>
                      </a:r>
                      <a:endParaRPr lang="zh-CN" altLang="en-US" b="0"/>
                    </a:p>
                  </a:txBody>
                  <a:tcPr anchor="ctr"/>
                </a:tc>
              </a:tr>
              <a:tr h="370840">
                <a:tc>
                  <a:txBody>
                    <a:bodyPr/>
                    <a:lstStyle/>
                    <a:p>
                      <a:pPr algn="ctr"/>
                      <a:r>
                        <a:rPr lang="en-US" altLang="zh-CN" b="0"/>
                        <a:t>0</a:t>
                      </a:r>
                      <a:endParaRPr lang="zh-CN" altLang="en-US"/>
                    </a:p>
                  </a:txBody>
                  <a:tcPr anchor="ctr"/>
                </a:tc>
              </a:tr>
              <a:tr h="370840">
                <a:tc>
                  <a:txBody>
                    <a:bodyPr/>
                    <a:lstStyle/>
                    <a:p>
                      <a:pPr algn="ctr"/>
                      <a:r>
                        <a:rPr lang="en-US" altLang="zh-CN"/>
                        <a:t>0</a:t>
                      </a:r>
                      <a:endParaRPr lang="zh-CN" altLang="en-US"/>
                    </a:p>
                  </a:txBody>
                  <a:tcPr anchor="ctr"/>
                </a:tc>
              </a:tr>
              <a:tr h="370840">
                <a:tc>
                  <a:txBody>
                    <a:bodyPr/>
                    <a:lstStyle/>
                    <a:p>
                      <a:pPr algn="ctr"/>
                      <a:r>
                        <a:rPr lang="en-US" altLang="zh-CN"/>
                        <a:t>1</a:t>
                      </a:r>
                      <a:endParaRPr lang="zh-CN" altLang="en-US"/>
                    </a:p>
                  </a:txBody>
                  <a:tcPr anchor="ctr"/>
                </a:tc>
              </a:tr>
              <a:tr h="370840">
                <a:tc>
                  <a:txBody>
                    <a:bodyPr/>
                    <a:lstStyle/>
                    <a:p>
                      <a:pPr algn="ctr"/>
                      <a:r>
                        <a:rPr lang="en-US" altLang="zh-CN"/>
                        <a:t>0</a:t>
                      </a:r>
                      <a:endParaRPr lang="zh-CN" altLang="en-US"/>
                    </a:p>
                  </a:txBody>
                  <a:tcPr anchor="ctr"/>
                </a:tc>
              </a:tr>
              <a:tr h="370840">
                <a:tc>
                  <a:txBody>
                    <a:bodyPr/>
                    <a:lstStyle/>
                    <a:p>
                      <a:pPr algn="ctr"/>
                      <a:r>
                        <a:rPr lang="en-US" altLang="zh-CN"/>
                        <a:t>1</a:t>
                      </a:r>
                      <a:endParaRPr lang="zh-CN" altLang="en-US"/>
                    </a:p>
                  </a:txBody>
                  <a:tcPr anchor="ctr"/>
                </a:tc>
              </a:tr>
            </a:tbl>
          </a:graphicData>
        </a:graphic>
      </p:graphicFrame>
      <p:graphicFrame>
        <p:nvGraphicFramePr>
          <p:cNvPr id="8" name="表格 7"/>
          <p:cNvGraphicFramePr>
            <a:graphicFrameLocks noGrp="1"/>
          </p:cNvGraphicFramePr>
          <p:nvPr/>
        </p:nvGraphicFramePr>
        <p:xfrm>
          <a:off x="6246253" y="3110766"/>
          <a:ext cx="1088978" cy="2966720"/>
        </p:xfrm>
        <a:graphic>
          <a:graphicData uri="http://schemas.openxmlformats.org/drawingml/2006/table">
            <a:tbl>
              <a:tblPr firstRow="1" bandRow="1">
                <a:tableStyleId>{69CF1AB2-1976-4502-BF36-3FF5EA218861}</a:tableStyleId>
              </a:tblPr>
              <a:tblGrid>
                <a:gridCol w="1088978"/>
              </a:tblGrid>
              <a:tr h="370840">
                <a:tc>
                  <a:txBody>
                    <a:bodyPr/>
                    <a:lstStyle/>
                    <a:p>
                      <a:pPr algn="ctr"/>
                      <a:r>
                        <a:rPr lang="en-US" altLang="zh-CN" b="0"/>
                        <a:t>0</a:t>
                      </a:r>
                      <a:endParaRPr lang="zh-CN" altLang="en-US" b="0"/>
                    </a:p>
                  </a:txBody>
                  <a:tcPr anchor="ctr"/>
                </a:tc>
              </a:tr>
              <a:tr h="370840">
                <a:tc>
                  <a:txBody>
                    <a:bodyPr/>
                    <a:lstStyle/>
                    <a:p>
                      <a:pPr algn="ctr"/>
                      <a:r>
                        <a:rPr lang="en-US" altLang="zh-CN" b="0"/>
                        <a:t>0</a:t>
                      </a:r>
                      <a:endParaRPr lang="zh-CN" altLang="en-US"/>
                    </a:p>
                  </a:txBody>
                  <a:tcPr anchor="ctr"/>
                </a:tc>
              </a:tr>
              <a:tr h="370840">
                <a:tc>
                  <a:txBody>
                    <a:bodyPr/>
                    <a:lstStyle/>
                    <a:p>
                      <a:pPr algn="ctr"/>
                      <a:r>
                        <a:rPr lang="en-US" altLang="zh-CN" b="0"/>
                        <a:t>0</a:t>
                      </a:r>
                      <a:endParaRPr lang="zh-CN" altLang="en-US" b="0"/>
                    </a:p>
                  </a:txBody>
                  <a:tcPr anchor="ctr"/>
                </a:tc>
              </a:tr>
              <a:tr h="370840">
                <a:tc>
                  <a:txBody>
                    <a:bodyPr/>
                    <a:lstStyle/>
                    <a:p>
                      <a:pPr algn="ctr"/>
                      <a:r>
                        <a:rPr lang="en-US" altLang="zh-CN" b="0"/>
                        <a:t>0</a:t>
                      </a:r>
                      <a:endParaRPr lang="zh-CN" altLang="en-US"/>
                    </a:p>
                  </a:txBody>
                  <a:tcPr anchor="ctr"/>
                </a:tc>
              </a:tr>
              <a:tr h="370840">
                <a:tc>
                  <a:txBody>
                    <a:bodyPr/>
                    <a:lstStyle/>
                    <a:p>
                      <a:pPr algn="ctr"/>
                      <a:r>
                        <a:rPr lang="en-US" altLang="zh-CN"/>
                        <a:t>0</a:t>
                      </a:r>
                      <a:endParaRPr lang="zh-CN" altLang="en-US"/>
                    </a:p>
                  </a:txBody>
                  <a:tcPr anchor="ctr"/>
                </a:tc>
              </a:tr>
              <a:tr h="370840">
                <a:tc>
                  <a:txBody>
                    <a:bodyPr/>
                    <a:lstStyle/>
                    <a:p>
                      <a:pPr algn="ctr"/>
                      <a:r>
                        <a:rPr lang="en-US" altLang="zh-CN"/>
                        <a:t>1</a:t>
                      </a:r>
                      <a:endParaRPr lang="zh-CN" altLang="en-US"/>
                    </a:p>
                  </a:txBody>
                  <a:tcPr anchor="ctr"/>
                </a:tc>
              </a:tr>
              <a:tr h="370840">
                <a:tc>
                  <a:txBody>
                    <a:bodyPr/>
                    <a:lstStyle/>
                    <a:p>
                      <a:pPr algn="ctr"/>
                      <a:r>
                        <a:rPr lang="en-US" altLang="zh-CN"/>
                        <a:t>0</a:t>
                      </a:r>
                      <a:endParaRPr lang="zh-CN" altLang="en-US"/>
                    </a:p>
                  </a:txBody>
                  <a:tcPr anchor="ctr"/>
                </a:tc>
              </a:tr>
              <a:tr h="370840">
                <a:tc>
                  <a:txBody>
                    <a:bodyPr/>
                    <a:lstStyle/>
                    <a:p>
                      <a:pPr algn="ctr"/>
                      <a:r>
                        <a:rPr lang="en-US" altLang="zh-CN"/>
                        <a:t>1</a:t>
                      </a:r>
                      <a:endParaRPr lang="zh-CN" altLang="en-US"/>
                    </a:p>
                  </a:txBody>
                  <a:tcPr anchor="ctr"/>
                </a:tc>
              </a:tr>
            </a:tbl>
          </a:graphicData>
        </a:graphic>
      </p:graphicFrame>
      <p:cxnSp>
        <p:nvCxnSpPr>
          <p:cNvPr id="13" name="直接连接符 12"/>
          <p:cNvCxnSpPr/>
          <p:nvPr/>
        </p:nvCxnSpPr>
        <p:spPr>
          <a:xfrm>
            <a:off x="7335231" y="3309870"/>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7335231" y="3683358"/>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7335231" y="4056845"/>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7335231" y="4417453"/>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7335231" y="4803820"/>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7335231" y="5190186"/>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7335231" y="5563673"/>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7335231" y="5924282"/>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2579350" y="2833352"/>
            <a:ext cx="22924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直接连接符 22"/>
          <p:cNvCxnSpPr>
            <a:stCxn id="5" idx="0"/>
          </p:cNvCxnSpPr>
          <p:nvPr/>
        </p:nvCxnSpPr>
        <p:spPr>
          <a:xfrm flipV="1">
            <a:off x="4871789" y="2833352"/>
            <a:ext cx="1" cy="277414"/>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4888959" y="6354900"/>
            <a:ext cx="37527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flipV="1">
            <a:off x="4888959" y="6077486"/>
            <a:ext cx="0" cy="277414"/>
          </a:xfrm>
          <a:prstGeom prst="line">
            <a:avLst/>
          </a:prstGeom>
          <a:ln w="38100"/>
        </p:spPr>
        <p:style>
          <a:lnRef idx="1">
            <a:schemeClr val="dk1"/>
          </a:lnRef>
          <a:fillRef idx="0">
            <a:schemeClr val="dk1"/>
          </a:fillRef>
          <a:effectRef idx="0">
            <a:schemeClr val="dk1"/>
          </a:effectRef>
          <a:fontRef idx="minor">
            <a:schemeClr val="tx1"/>
          </a:fontRef>
        </p:style>
      </p:cxnSp>
      <p:sp>
        <p:nvSpPr>
          <p:cNvPr id="29" name="箭头: 下 28"/>
          <p:cNvSpPr/>
          <p:nvPr/>
        </p:nvSpPr>
        <p:spPr>
          <a:xfrm>
            <a:off x="3686217" y="3548645"/>
            <a:ext cx="386367" cy="209280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0" name="箭头: 右 29"/>
          <p:cNvSpPr/>
          <p:nvPr/>
        </p:nvSpPr>
        <p:spPr>
          <a:xfrm>
            <a:off x="5589431" y="3876541"/>
            <a:ext cx="480094" cy="158409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文本框 30"/>
          <p:cNvSpPr txBox="1"/>
          <p:nvPr/>
        </p:nvSpPr>
        <p:spPr>
          <a:xfrm>
            <a:off x="8423860" y="3059668"/>
            <a:ext cx="922987" cy="369332"/>
          </a:xfrm>
          <a:prstGeom prst="rect">
            <a:avLst/>
          </a:prstGeom>
          <a:noFill/>
        </p:spPr>
        <p:txBody>
          <a:bodyPr wrap="square" rtlCol="0">
            <a:spAutoFit/>
          </a:bodyPr>
          <a:lstStyle/>
          <a:p>
            <a:pPr algn="ctr"/>
            <a:r>
              <a:rPr lang="en-US" altLang="zh-CN"/>
              <a:t>QA</a:t>
            </a:r>
            <a:endParaRPr lang="en-US" altLang="zh-CN"/>
          </a:p>
        </p:txBody>
      </p:sp>
      <p:sp>
        <p:nvSpPr>
          <p:cNvPr id="32" name="文本框 31"/>
          <p:cNvSpPr txBox="1"/>
          <p:nvPr/>
        </p:nvSpPr>
        <p:spPr>
          <a:xfrm>
            <a:off x="8423860" y="3446033"/>
            <a:ext cx="922987" cy="369332"/>
          </a:xfrm>
          <a:prstGeom prst="rect">
            <a:avLst/>
          </a:prstGeom>
          <a:noFill/>
        </p:spPr>
        <p:txBody>
          <a:bodyPr wrap="square" rtlCol="0">
            <a:spAutoFit/>
          </a:bodyPr>
          <a:lstStyle/>
          <a:p>
            <a:pPr algn="ctr"/>
            <a:r>
              <a:rPr lang="en-US" altLang="zh-CN"/>
              <a:t>QB</a:t>
            </a:r>
            <a:endParaRPr lang="en-US" altLang="zh-CN"/>
          </a:p>
        </p:txBody>
      </p:sp>
      <p:sp>
        <p:nvSpPr>
          <p:cNvPr id="33" name="文本框 32"/>
          <p:cNvSpPr txBox="1"/>
          <p:nvPr/>
        </p:nvSpPr>
        <p:spPr>
          <a:xfrm>
            <a:off x="8423860" y="3806640"/>
            <a:ext cx="922987" cy="369332"/>
          </a:xfrm>
          <a:prstGeom prst="rect">
            <a:avLst/>
          </a:prstGeom>
          <a:noFill/>
        </p:spPr>
        <p:txBody>
          <a:bodyPr wrap="square" rtlCol="0">
            <a:spAutoFit/>
          </a:bodyPr>
          <a:lstStyle/>
          <a:p>
            <a:pPr algn="ctr"/>
            <a:r>
              <a:rPr lang="en-US" altLang="zh-CN"/>
              <a:t>QC</a:t>
            </a:r>
            <a:endParaRPr lang="en-US" altLang="zh-CN"/>
          </a:p>
        </p:txBody>
      </p:sp>
      <p:sp>
        <p:nvSpPr>
          <p:cNvPr id="34" name="文本框 33"/>
          <p:cNvSpPr txBox="1"/>
          <p:nvPr/>
        </p:nvSpPr>
        <p:spPr>
          <a:xfrm>
            <a:off x="8423860" y="4167248"/>
            <a:ext cx="922987" cy="369332"/>
          </a:xfrm>
          <a:prstGeom prst="rect">
            <a:avLst/>
          </a:prstGeom>
          <a:noFill/>
        </p:spPr>
        <p:txBody>
          <a:bodyPr wrap="square" rtlCol="0">
            <a:spAutoFit/>
          </a:bodyPr>
          <a:lstStyle/>
          <a:p>
            <a:pPr algn="ctr"/>
            <a:r>
              <a:rPr lang="en-US" altLang="zh-CN"/>
              <a:t>QD</a:t>
            </a:r>
            <a:endParaRPr lang="en-US" altLang="zh-CN"/>
          </a:p>
        </p:txBody>
      </p:sp>
      <p:sp>
        <p:nvSpPr>
          <p:cNvPr id="35" name="文本框 34"/>
          <p:cNvSpPr txBox="1"/>
          <p:nvPr/>
        </p:nvSpPr>
        <p:spPr>
          <a:xfrm>
            <a:off x="8423860" y="4581999"/>
            <a:ext cx="922987" cy="369332"/>
          </a:xfrm>
          <a:prstGeom prst="rect">
            <a:avLst/>
          </a:prstGeom>
          <a:noFill/>
        </p:spPr>
        <p:txBody>
          <a:bodyPr wrap="square" rtlCol="0">
            <a:spAutoFit/>
          </a:bodyPr>
          <a:lstStyle/>
          <a:p>
            <a:pPr algn="ctr"/>
            <a:r>
              <a:rPr lang="en-US" altLang="zh-CN"/>
              <a:t>QE</a:t>
            </a:r>
            <a:endParaRPr lang="en-US" altLang="zh-CN"/>
          </a:p>
        </p:txBody>
      </p:sp>
      <p:sp>
        <p:nvSpPr>
          <p:cNvPr id="36" name="文本框 35"/>
          <p:cNvSpPr txBox="1"/>
          <p:nvPr/>
        </p:nvSpPr>
        <p:spPr>
          <a:xfrm>
            <a:off x="8423860" y="4967882"/>
            <a:ext cx="922987" cy="369332"/>
          </a:xfrm>
          <a:prstGeom prst="rect">
            <a:avLst/>
          </a:prstGeom>
          <a:noFill/>
        </p:spPr>
        <p:txBody>
          <a:bodyPr wrap="square" rtlCol="0">
            <a:spAutoFit/>
          </a:bodyPr>
          <a:lstStyle/>
          <a:p>
            <a:pPr algn="ctr"/>
            <a:r>
              <a:rPr lang="en-US" altLang="zh-CN"/>
              <a:t>QF</a:t>
            </a:r>
            <a:endParaRPr lang="en-US" altLang="zh-CN"/>
          </a:p>
        </p:txBody>
      </p:sp>
      <p:sp>
        <p:nvSpPr>
          <p:cNvPr id="37" name="文本框 36"/>
          <p:cNvSpPr txBox="1"/>
          <p:nvPr/>
        </p:nvSpPr>
        <p:spPr>
          <a:xfrm>
            <a:off x="8423860" y="5342321"/>
            <a:ext cx="922987" cy="369332"/>
          </a:xfrm>
          <a:prstGeom prst="rect">
            <a:avLst/>
          </a:prstGeom>
          <a:noFill/>
        </p:spPr>
        <p:txBody>
          <a:bodyPr wrap="square" rtlCol="0">
            <a:spAutoFit/>
          </a:bodyPr>
          <a:lstStyle/>
          <a:p>
            <a:pPr algn="ctr"/>
            <a:r>
              <a:rPr lang="en-US" altLang="zh-CN"/>
              <a:t>QG</a:t>
            </a:r>
            <a:endParaRPr lang="en-US" altLang="zh-CN"/>
          </a:p>
        </p:txBody>
      </p:sp>
      <p:sp>
        <p:nvSpPr>
          <p:cNvPr id="38" name="文本框 37"/>
          <p:cNvSpPr txBox="1"/>
          <p:nvPr/>
        </p:nvSpPr>
        <p:spPr>
          <a:xfrm>
            <a:off x="8423860" y="5702930"/>
            <a:ext cx="922987" cy="369332"/>
          </a:xfrm>
          <a:prstGeom prst="rect">
            <a:avLst/>
          </a:prstGeom>
          <a:noFill/>
        </p:spPr>
        <p:txBody>
          <a:bodyPr wrap="square" rtlCol="0">
            <a:spAutoFit/>
          </a:bodyPr>
          <a:lstStyle/>
          <a:p>
            <a:pPr algn="ctr"/>
            <a:r>
              <a:rPr lang="en-US" altLang="zh-CN"/>
              <a:t>QH</a:t>
            </a:r>
            <a:endParaRPr lang="en-US" altLang="zh-CN"/>
          </a:p>
        </p:txBody>
      </p:sp>
      <p:sp>
        <p:nvSpPr>
          <p:cNvPr id="39" name="文本框 38"/>
          <p:cNvSpPr txBox="1"/>
          <p:nvPr/>
        </p:nvSpPr>
        <p:spPr>
          <a:xfrm>
            <a:off x="8423860" y="6133548"/>
            <a:ext cx="922987" cy="369332"/>
          </a:xfrm>
          <a:prstGeom prst="rect">
            <a:avLst/>
          </a:prstGeom>
          <a:noFill/>
        </p:spPr>
        <p:txBody>
          <a:bodyPr wrap="square" rtlCol="0">
            <a:spAutoFit/>
          </a:bodyPr>
          <a:lstStyle/>
          <a:p>
            <a:pPr algn="ctr"/>
            <a:r>
              <a:rPr lang="en-US" altLang="zh-CN"/>
              <a:t> QH’</a:t>
            </a:r>
            <a:endParaRPr lang="en-US" altLang="zh-CN"/>
          </a:p>
        </p:txBody>
      </p:sp>
      <p:sp>
        <p:nvSpPr>
          <p:cNvPr id="40" name="文本框 39"/>
          <p:cNvSpPr txBox="1"/>
          <p:nvPr/>
        </p:nvSpPr>
        <p:spPr>
          <a:xfrm>
            <a:off x="1656362" y="2648686"/>
            <a:ext cx="922987" cy="369332"/>
          </a:xfrm>
          <a:prstGeom prst="rect">
            <a:avLst/>
          </a:prstGeom>
          <a:noFill/>
        </p:spPr>
        <p:txBody>
          <a:bodyPr wrap="square" rtlCol="0">
            <a:spAutoFit/>
          </a:bodyPr>
          <a:lstStyle/>
          <a:p>
            <a:pPr algn="ctr"/>
            <a:r>
              <a:rPr lang="en-US" altLang="zh-CN"/>
              <a:t>SER</a:t>
            </a:r>
            <a:endParaRPr lang="en-US" altLang="zh-CN"/>
          </a:p>
        </p:txBody>
      </p:sp>
      <p:sp>
        <p:nvSpPr>
          <p:cNvPr id="41" name="文本框 40"/>
          <p:cNvSpPr txBox="1"/>
          <p:nvPr/>
        </p:nvSpPr>
        <p:spPr>
          <a:xfrm>
            <a:off x="1656362" y="3716074"/>
            <a:ext cx="922987" cy="369332"/>
          </a:xfrm>
          <a:prstGeom prst="rect">
            <a:avLst/>
          </a:prstGeom>
          <a:noFill/>
        </p:spPr>
        <p:txBody>
          <a:bodyPr wrap="square" rtlCol="0">
            <a:spAutoFit/>
          </a:bodyPr>
          <a:lstStyle/>
          <a:p>
            <a:pPr algn="ctr"/>
            <a:r>
              <a:rPr lang="en-US" altLang="zh-CN"/>
              <a:t>SERCLK</a:t>
            </a:r>
            <a:endParaRPr lang="en-US" altLang="zh-CN"/>
          </a:p>
        </p:txBody>
      </p:sp>
      <p:sp>
        <p:nvSpPr>
          <p:cNvPr id="42" name="文本框 41"/>
          <p:cNvSpPr txBox="1"/>
          <p:nvPr/>
        </p:nvSpPr>
        <p:spPr>
          <a:xfrm>
            <a:off x="1656362" y="4747264"/>
            <a:ext cx="922987" cy="369332"/>
          </a:xfrm>
          <a:prstGeom prst="rect">
            <a:avLst/>
          </a:prstGeom>
          <a:noFill/>
        </p:spPr>
        <p:txBody>
          <a:bodyPr wrap="square" rtlCol="0">
            <a:spAutoFit/>
          </a:bodyPr>
          <a:lstStyle/>
          <a:p>
            <a:pPr algn="ctr"/>
            <a:r>
              <a:rPr lang="en-US" altLang="zh-CN"/>
              <a:t>RCLK</a:t>
            </a:r>
            <a:endParaRPr lang="en-US" altLang="zh-CN"/>
          </a:p>
        </p:txBody>
      </p:sp>
      <p:cxnSp>
        <p:nvCxnSpPr>
          <p:cNvPr id="43" name="直接连接符 42"/>
          <p:cNvCxnSpPr/>
          <p:nvPr/>
        </p:nvCxnSpPr>
        <p:spPr>
          <a:xfrm>
            <a:off x="2596520" y="3900740"/>
            <a:ext cx="117259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2596520" y="4953445"/>
            <a:ext cx="2992911" cy="14437"/>
          </a:xfrm>
          <a:prstGeom prst="line">
            <a:avLst/>
          </a:prstGeom>
          <a:ln w="38100"/>
        </p:spPr>
        <p:style>
          <a:lnRef idx="1">
            <a:schemeClr val="dk1"/>
          </a:lnRef>
          <a:fillRef idx="0">
            <a:schemeClr val="dk1"/>
          </a:fillRef>
          <a:effectRef idx="0">
            <a:schemeClr val="dk1"/>
          </a:effectRef>
          <a:fontRef idx="minor">
            <a:schemeClr val="tx1"/>
          </a:fontRef>
        </p:style>
      </p:cxnSp>
      <p:sp>
        <p:nvSpPr>
          <p:cNvPr id="47" name="文本框 46"/>
          <p:cNvSpPr txBox="1"/>
          <p:nvPr/>
        </p:nvSpPr>
        <p:spPr>
          <a:xfrm>
            <a:off x="258362" y="3716074"/>
            <a:ext cx="1489503" cy="369332"/>
          </a:xfrm>
          <a:prstGeom prst="rect">
            <a:avLst/>
          </a:prstGeom>
          <a:noFill/>
        </p:spPr>
        <p:txBody>
          <a:bodyPr wrap="square" rtlCol="0">
            <a:spAutoFit/>
          </a:bodyPr>
          <a:lstStyle/>
          <a:p>
            <a:pPr algn="ctr"/>
            <a:r>
              <a:rPr lang="zh-CN" altLang="en-US"/>
              <a:t>上升沿移位</a:t>
            </a:r>
            <a:endParaRPr lang="en-US" altLang="zh-CN"/>
          </a:p>
        </p:txBody>
      </p:sp>
      <p:sp>
        <p:nvSpPr>
          <p:cNvPr id="48" name="文本框 47"/>
          <p:cNvSpPr txBox="1"/>
          <p:nvPr/>
        </p:nvSpPr>
        <p:spPr>
          <a:xfrm>
            <a:off x="258362" y="4775997"/>
            <a:ext cx="1489503" cy="369332"/>
          </a:xfrm>
          <a:prstGeom prst="rect">
            <a:avLst/>
          </a:prstGeom>
          <a:noFill/>
        </p:spPr>
        <p:txBody>
          <a:bodyPr wrap="square" rtlCol="0">
            <a:spAutoFit/>
          </a:bodyPr>
          <a:lstStyle/>
          <a:p>
            <a:pPr algn="ctr"/>
            <a:r>
              <a:rPr lang="zh-CN" altLang="en-US"/>
              <a:t>上升沿锁存</a:t>
            </a:r>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开发板引脚对应关系</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6900" t="63707" r="23578" b="-1"/>
          <a:stretch>
            <a:fillRect/>
          </a:stretch>
        </p:blipFill>
        <p:spPr>
          <a:xfrm>
            <a:off x="2895600" y="1704868"/>
            <a:ext cx="6437970" cy="4610666"/>
          </a:xfrm>
          <a:prstGeom prst="rect">
            <a:avLst/>
          </a:prstGeom>
        </p:spPr>
      </p:pic>
      <p:sp>
        <p:nvSpPr>
          <p:cNvPr id="6" name="文本框 5"/>
          <p:cNvSpPr txBox="1"/>
          <p:nvPr/>
        </p:nvSpPr>
        <p:spPr>
          <a:xfrm>
            <a:off x="2083812" y="2564289"/>
            <a:ext cx="811788" cy="3865545"/>
          </a:xfrm>
          <a:prstGeom prst="rect">
            <a:avLst/>
          </a:prstGeom>
          <a:noFill/>
        </p:spPr>
        <p:txBody>
          <a:bodyPr wrap="square" rtlCol="0">
            <a:spAutoFit/>
          </a:bodyPr>
          <a:lstStyle/>
          <a:p>
            <a:pPr algn="ctr">
              <a:lnSpc>
                <a:spcPts val="3700"/>
              </a:lnSpc>
            </a:pPr>
            <a:r>
              <a:rPr lang="en-US" altLang="zh-CN" sz="2800">
                <a:solidFill>
                  <a:srgbClr val="FF0000"/>
                </a:solidFill>
              </a:rPr>
              <a:t>D7</a:t>
            </a:r>
            <a:endParaRPr lang="en-US" altLang="zh-CN" sz="2800">
              <a:solidFill>
                <a:srgbClr val="FF0000"/>
              </a:solidFill>
            </a:endParaRPr>
          </a:p>
          <a:p>
            <a:pPr algn="ctr">
              <a:lnSpc>
                <a:spcPts val="3700"/>
              </a:lnSpc>
            </a:pPr>
            <a:r>
              <a:rPr lang="en-US" altLang="zh-CN" sz="2800">
                <a:solidFill>
                  <a:srgbClr val="FF0000"/>
                </a:solidFill>
              </a:rPr>
              <a:t>D6</a:t>
            </a:r>
            <a:endParaRPr lang="en-US" altLang="zh-CN" sz="2800">
              <a:solidFill>
                <a:srgbClr val="FF0000"/>
              </a:solidFill>
            </a:endParaRPr>
          </a:p>
          <a:p>
            <a:pPr algn="ctr">
              <a:lnSpc>
                <a:spcPts val="3700"/>
              </a:lnSpc>
            </a:pPr>
            <a:r>
              <a:rPr lang="en-US" altLang="zh-CN" sz="2800">
                <a:solidFill>
                  <a:srgbClr val="FF0000"/>
                </a:solidFill>
              </a:rPr>
              <a:t>D5</a:t>
            </a:r>
            <a:endParaRPr lang="en-US" altLang="zh-CN" sz="2800">
              <a:solidFill>
                <a:srgbClr val="FF0000"/>
              </a:solidFill>
            </a:endParaRPr>
          </a:p>
          <a:p>
            <a:pPr algn="ctr">
              <a:lnSpc>
                <a:spcPts val="3700"/>
              </a:lnSpc>
            </a:pPr>
            <a:r>
              <a:rPr lang="en-US" altLang="zh-CN" sz="2800">
                <a:solidFill>
                  <a:srgbClr val="FF0000"/>
                </a:solidFill>
              </a:rPr>
              <a:t>D4</a:t>
            </a:r>
            <a:endParaRPr lang="en-US" altLang="zh-CN" sz="2800">
              <a:solidFill>
                <a:srgbClr val="FF0000"/>
              </a:solidFill>
            </a:endParaRPr>
          </a:p>
          <a:p>
            <a:pPr algn="ctr">
              <a:lnSpc>
                <a:spcPts val="3700"/>
              </a:lnSpc>
            </a:pPr>
            <a:r>
              <a:rPr lang="en-US" altLang="zh-CN" sz="2800">
                <a:solidFill>
                  <a:srgbClr val="FF0000"/>
                </a:solidFill>
              </a:rPr>
              <a:t>D3</a:t>
            </a:r>
            <a:endParaRPr lang="en-US" altLang="zh-CN" sz="2800">
              <a:solidFill>
                <a:srgbClr val="FF0000"/>
              </a:solidFill>
            </a:endParaRPr>
          </a:p>
          <a:p>
            <a:pPr algn="ctr">
              <a:lnSpc>
                <a:spcPts val="3700"/>
              </a:lnSpc>
            </a:pPr>
            <a:r>
              <a:rPr lang="en-US" altLang="zh-CN" sz="2800">
                <a:solidFill>
                  <a:srgbClr val="FF0000"/>
                </a:solidFill>
              </a:rPr>
              <a:t>D2</a:t>
            </a:r>
            <a:endParaRPr lang="en-US" altLang="zh-CN" sz="2800">
              <a:solidFill>
                <a:srgbClr val="FF0000"/>
              </a:solidFill>
            </a:endParaRPr>
          </a:p>
          <a:p>
            <a:pPr algn="ctr">
              <a:lnSpc>
                <a:spcPts val="3700"/>
              </a:lnSpc>
            </a:pPr>
            <a:r>
              <a:rPr lang="en-US" altLang="zh-CN" sz="2800">
                <a:solidFill>
                  <a:srgbClr val="FF0000"/>
                </a:solidFill>
              </a:rPr>
              <a:t>D1</a:t>
            </a:r>
            <a:endParaRPr lang="en-US" altLang="zh-CN" sz="2800">
              <a:solidFill>
                <a:srgbClr val="FF0000"/>
              </a:solidFill>
            </a:endParaRPr>
          </a:p>
          <a:p>
            <a:pPr algn="ctr">
              <a:lnSpc>
                <a:spcPts val="3700"/>
              </a:lnSpc>
            </a:pPr>
            <a:r>
              <a:rPr lang="en-US" altLang="zh-CN" sz="2800">
                <a:solidFill>
                  <a:srgbClr val="FF0000"/>
                </a:solidFill>
              </a:rPr>
              <a:t>D0</a:t>
            </a:r>
            <a:endParaRPr lang="en-US" altLang="zh-CN" sz="2800">
              <a:solidFill>
                <a:srgbClr val="FF0000"/>
              </a:solidFill>
            </a:endParaRPr>
          </a:p>
        </p:txBody>
      </p:sp>
      <p:sp>
        <p:nvSpPr>
          <p:cNvPr id="7" name="文本框 6"/>
          <p:cNvSpPr txBox="1"/>
          <p:nvPr/>
        </p:nvSpPr>
        <p:spPr>
          <a:xfrm>
            <a:off x="3534107" y="1160745"/>
            <a:ext cx="5562268" cy="544123"/>
          </a:xfrm>
          <a:prstGeom prst="rect">
            <a:avLst/>
          </a:prstGeom>
          <a:noFill/>
        </p:spPr>
        <p:txBody>
          <a:bodyPr wrap="square" rtlCol="0">
            <a:spAutoFit/>
          </a:bodyPr>
          <a:lstStyle/>
          <a:p>
            <a:pPr algn="ctr">
              <a:lnSpc>
                <a:spcPts val="3700"/>
              </a:lnSpc>
            </a:pPr>
            <a:r>
              <a:rPr lang="en-US" altLang="zh-CN" sz="2800">
                <a:solidFill>
                  <a:srgbClr val="FF0000"/>
                </a:solidFill>
              </a:rPr>
              <a:t>P07 P06 P05 P04 P03 P02 P01 P00 </a:t>
            </a:r>
            <a:endParaRPr lang="en-US" altLang="zh-CN" sz="2800">
              <a:solidFill>
                <a:srgbClr val="FF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C51</a:t>
            </a:r>
            <a:r>
              <a:rPr lang="zh-CN" altLang="en-US" sz="3200">
                <a:latin typeface="等线" panose="02010600030101010101" pitchFamily="2" charset="-122"/>
                <a:ea typeface="等线" panose="02010600030101010101" pitchFamily="2" charset="-122"/>
              </a:rPr>
              <a:t>的</a:t>
            </a:r>
            <a:r>
              <a:rPr lang="en-US" altLang="zh-CN" sz="3200">
                <a:latin typeface="等线" panose="02010600030101010101" pitchFamily="2" charset="-122"/>
                <a:ea typeface="等线" panose="02010600030101010101" pitchFamily="2" charset="-122"/>
              </a:rPr>
              <a:t>sfr</a:t>
            </a:r>
            <a:r>
              <a:rPr lang="zh-CN" altLang="en-US" sz="3200">
                <a:latin typeface="等线" panose="02010600030101010101" pitchFamily="2" charset="-122"/>
                <a:ea typeface="等线" panose="02010600030101010101" pitchFamily="2" charset="-122"/>
              </a:rPr>
              <a:t>、</a:t>
            </a:r>
            <a:r>
              <a:rPr lang="en-US" altLang="zh-CN" sz="3200">
                <a:latin typeface="等线" panose="02010600030101010101" pitchFamily="2" charset="-122"/>
                <a:ea typeface="等线" panose="02010600030101010101" pitchFamily="2" charset="-122"/>
              </a:rPr>
              <a:t>sbit</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6297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sfr</a:t>
            </a:r>
            <a:r>
              <a:rPr lang="zh-CN" altLang="en-US" sz="2800"/>
              <a:t>（</a:t>
            </a:r>
            <a:r>
              <a:rPr lang="en-US" altLang="zh-CN" sz="2800"/>
              <a:t>special function register</a:t>
            </a:r>
            <a:r>
              <a:rPr lang="zh-CN" altLang="en-US" sz="2800"/>
              <a:t>）：特殊功能寄存器声明</a:t>
            </a:r>
            <a:endParaRPr lang="en-US" altLang="zh-CN" sz="2800"/>
          </a:p>
          <a:p>
            <a:r>
              <a:rPr lang="en-US" altLang="zh-CN" sz="2800"/>
              <a:t>	</a:t>
            </a:r>
            <a:r>
              <a:rPr lang="zh-CN" altLang="en-US" sz="2800"/>
              <a:t>例：</a:t>
            </a:r>
            <a:r>
              <a:rPr lang="en-US" altLang="zh-CN" sz="2800"/>
              <a:t>sfr P0 = 0x80;</a:t>
            </a:r>
            <a:endParaRPr lang="en-US" altLang="zh-CN" sz="2800"/>
          </a:p>
          <a:p>
            <a:r>
              <a:rPr lang="en-US" altLang="zh-CN" sz="2800"/>
              <a:t>	</a:t>
            </a:r>
            <a:r>
              <a:rPr lang="zh-CN" altLang="en-US" sz="2800"/>
              <a:t>声明</a:t>
            </a:r>
            <a:r>
              <a:rPr lang="en-US" altLang="zh-CN" sz="2800"/>
              <a:t>P0</a:t>
            </a:r>
            <a:r>
              <a:rPr lang="zh-CN" altLang="en-US" sz="2800"/>
              <a:t>口寄存器，物理地址为</a:t>
            </a:r>
            <a:r>
              <a:rPr lang="en-US" altLang="zh-CN" sz="2800"/>
              <a:t>0x80</a:t>
            </a:r>
            <a:endParaRPr lang="en-US" altLang="zh-CN" sz="2800"/>
          </a:p>
          <a:p>
            <a:pPr marL="457200" indent="-457200">
              <a:buFont typeface="Arial" panose="020B0604020202020204" pitchFamily="34" charset="0"/>
              <a:buChar char="•"/>
            </a:pPr>
            <a:r>
              <a:rPr lang="en-US" altLang="zh-CN" sz="2800"/>
              <a:t>sbit</a:t>
            </a:r>
            <a:r>
              <a:rPr lang="zh-CN" altLang="en-US" sz="2800"/>
              <a:t>（</a:t>
            </a:r>
            <a:r>
              <a:rPr lang="en-US" altLang="zh-CN" sz="2800"/>
              <a:t>special bit</a:t>
            </a:r>
            <a:r>
              <a:rPr lang="zh-CN" altLang="en-US" sz="2800"/>
              <a:t>）：特殊位声明</a:t>
            </a:r>
            <a:endParaRPr lang="en-US" altLang="zh-CN" sz="2800"/>
          </a:p>
          <a:p>
            <a:r>
              <a:rPr lang="en-US" altLang="zh-CN" sz="2800"/>
              <a:t>	</a:t>
            </a:r>
            <a:r>
              <a:rPr lang="zh-CN" altLang="en-US" sz="2800"/>
              <a:t>例：</a:t>
            </a:r>
            <a:r>
              <a:rPr lang="en-US" altLang="zh-CN" sz="2800"/>
              <a:t>sbit P0_1 = 0x81;    </a:t>
            </a:r>
            <a:r>
              <a:rPr lang="zh-CN" altLang="en-US" sz="2800"/>
              <a:t>或    </a:t>
            </a:r>
            <a:r>
              <a:rPr lang="en-US" altLang="zh-CN" sz="2800"/>
              <a:t>sbit P0_1 = P0^1;</a:t>
            </a:r>
            <a:endParaRPr lang="en-US" altLang="zh-CN" sz="2800"/>
          </a:p>
          <a:p>
            <a:r>
              <a:rPr lang="en-US" altLang="zh-CN" sz="2800"/>
              <a:t>	</a:t>
            </a:r>
            <a:r>
              <a:rPr lang="zh-CN" altLang="en-US" sz="2800"/>
              <a:t>声明</a:t>
            </a:r>
            <a:r>
              <a:rPr lang="en-US" altLang="zh-CN" sz="2800"/>
              <a:t>P0</a:t>
            </a:r>
            <a:r>
              <a:rPr lang="zh-CN" altLang="en-US" sz="2800"/>
              <a:t>寄存器的第</a:t>
            </a:r>
            <a:r>
              <a:rPr lang="en-US" altLang="zh-CN" sz="2800"/>
              <a:t>1</a:t>
            </a:r>
            <a:r>
              <a:rPr lang="zh-CN" altLang="en-US" sz="2800"/>
              <a:t>位</a:t>
            </a:r>
            <a:endParaRPr lang="en-US" altLang="zh-CN" sz="2800"/>
          </a:p>
          <a:p>
            <a:pPr marL="457200" indent="-457200">
              <a:buFont typeface="Arial" panose="020B0604020202020204" pitchFamily="34" charset="0"/>
              <a:buChar char="•"/>
            </a:pPr>
            <a:r>
              <a:rPr lang="zh-CN" altLang="en-US" sz="2800"/>
              <a:t>可位寻址</a:t>
            </a:r>
            <a:r>
              <a:rPr lang="en-US" altLang="zh-CN" sz="2800"/>
              <a:t>/</a:t>
            </a:r>
            <a:r>
              <a:rPr lang="zh-CN" altLang="en-US" sz="2800"/>
              <a:t>不可位寻址：在单片机系统中，操作任意寄存器或者某一位的数据时，必须给出其物理地址，又因为一个寄存器里有</a:t>
            </a:r>
            <a:r>
              <a:rPr lang="en-US" altLang="zh-CN" sz="2800"/>
              <a:t>8</a:t>
            </a:r>
            <a:r>
              <a:rPr lang="zh-CN" altLang="en-US" sz="2800"/>
              <a:t>位，所以位的数量是寄存器数量的</a:t>
            </a:r>
            <a:r>
              <a:rPr lang="en-US" altLang="zh-CN" sz="2800"/>
              <a:t>8</a:t>
            </a:r>
            <a:r>
              <a:rPr lang="zh-CN" altLang="en-US" sz="2800"/>
              <a:t>倍，单片机无法对所有位进行编码，故每</a:t>
            </a:r>
            <a:r>
              <a:rPr lang="en-US" altLang="zh-CN" sz="2800"/>
              <a:t>8</a:t>
            </a:r>
            <a:r>
              <a:rPr lang="zh-CN" altLang="en-US" sz="2800"/>
              <a:t>个寄存器中，只有一个是可以位寻址的。对不可位寻址的寄存器，若要只操作其中一位而不影响其它位时，可用“</a:t>
            </a:r>
            <a:r>
              <a:rPr lang="en-US" altLang="zh-CN" sz="2800"/>
              <a:t>&amp;=</a:t>
            </a:r>
            <a:r>
              <a:rPr lang="zh-CN" altLang="en-US" sz="2800"/>
              <a:t>”、“</a:t>
            </a:r>
            <a:r>
              <a:rPr lang="en-US" altLang="zh-CN" sz="2800"/>
              <a:t>|=</a:t>
            </a:r>
            <a:r>
              <a:rPr lang="zh-CN" altLang="en-US" sz="2800"/>
              <a:t>”、“</a:t>
            </a:r>
            <a:r>
              <a:rPr lang="en-US" altLang="zh-CN" sz="2800"/>
              <a:t>^=</a:t>
            </a:r>
            <a:r>
              <a:rPr lang="zh-CN" altLang="en-US" sz="2800"/>
              <a:t>”的方法进行位操作</a:t>
            </a:r>
            <a:endParaRPr lang="en-US" altLang="zh-CN" sz="28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DS1302</a:t>
            </a:r>
            <a:r>
              <a:rPr lang="zh-CN" altLang="en-US" sz="3200">
                <a:latin typeface="等线" panose="02010600030101010101" pitchFamily="2" charset="-122"/>
                <a:ea typeface="等线" panose="02010600030101010101" pitchFamily="2" charset="-122"/>
              </a:rPr>
              <a:t>介绍</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DS1302</a:t>
            </a:r>
            <a:r>
              <a:rPr lang="zh-CN" altLang="en-US" sz="2800"/>
              <a:t>是由美国</a:t>
            </a:r>
            <a:r>
              <a:rPr lang="en-US" altLang="zh-CN" sz="2800"/>
              <a:t>DALLAS</a:t>
            </a:r>
            <a:r>
              <a:rPr lang="zh-CN" altLang="en-US" sz="2800"/>
              <a:t>公司推出的具有涓细电流充电能力的低功耗实时时钟芯片。它可以对年、月、日、周、时、分、秒进行计时，且具有闰年补偿等多种功能</a:t>
            </a:r>
            <a:endParaRPr lang="en-US" altLang="zh-CN" sz="2800"/>
          </a:p>
          <a:p>
            <a:pPr marL="457200" indent="-457200">
              <a:buFont typeface="Arial" panose="020B0604020202020204" pitchFamily="34" charset="0"/>
              <a:buChar char="•"/>
            </a:pPr>
            <a:r>
              <a:rPr lang="en-US" altLang="zh-CN" sz="2800"/>
              <a:t>RTC(Real Time Clock)</a:t>
            </a:r>
            <a:r>
              <a:rPr lang="zh-CN" altLang="en-US" sz="2800"/>
              <a:t>：实时时钟，是一种集成电路，通常称为时钟芯片</a:t>
            </a:r>
            <a:endParaRPr lang="en-US" altLang="zh-CN" sz="280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8677" t="11652" r="14511" b="20703"/>
          <a:stretch>
            <a:fillRect/>
          </a:stretch>
        </p:blipFill>
        <p:spPr>
          <a:xfrm>
            <a:off x="1079469" y="3972539"/>
            <a:ext cx="3104378" cy="2357335"/>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3382" y="3972539"/>
            <a:ext cx="2357334" cy="2357334"/>
          </a:xfrm>
          <a:prstGeom prst="rect">
            <a:avLst/>
          </a:prstGeom>
        </p:spPr>
      </p:pic>
      <p:pic>
        <p:nvPicPr>
          <p:cNvPr id="8" name="图片 7"/>
          <p:cNvPicPr>
            <a:picLocks noChangeAspect="1"/>
          </p:cNvPicPr>
          <p:nvPr/>
        </p:nvPicPr>
        <p:blipFill>
          <a:blip r:embed="rId3"/>
          <a:stretch>
            <a:fillRect/>
          </a:stretch>
        </p:blipFill>
        <p:spPr>
          <a:xfrm>
            <a:off x="7780251" y="3972539"/>
            <a:ext cx="3176999" cy="2357333"/>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引脚定义和应用电路</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rotWithShape="1">
          <a:blip r:embed="rId1"/>
          <a:srcRect b="2"/>
          <a:stretch>
            <a:fillRect/>
          </a:stretch>
        </p:blipFill>
        <p:spPr>
          <a:xfrm>
            <a:off x="1453587" y="906910"/>
            <a:ext cx="2242649" cy="3516880"/>
          </a:xfrm>
          <a:prstGeom prst="rect">
            <a:avLst/>
          </a:prstGeom>
        </p:spPr>
      </p:pic>
      <p:pic>
        <p:nvPicPr>
          <p:cNvPr id="7" name="图片 6"/>
          <p:cNvPicPr>
            <a:picLocks noChangeAspect="1"/>
          </p:cNvPicPr>
          <p:nvPr/>
        </p:nvPicPr>
        <p:blipFill>
          <a:blip r:embed="rId2"/>
          <a:stretch>
            <a:fillRect/>
          </a:stretch>
        </p:blipFill>
        <p:spPr>
          <a:xfrm>
            <a:off x="4778062" y="906910"/>
            <a:ext cx="5791895" cy="3516880"/>
          </a:xfrm>
          <a:prstGeom prst="rect">
            <a:avLst/>
          </a:prstGeom>
        </p:spPr>
      </p:pic>
      <p:graphicFrame>
        <p:nvGraphicFramePr>
          <p:cNvPr id="8" name="表格 7"/>
          <p:cNvGraphicFramePr>
            <a:graphicFrameLocks noGrp="1"/>
          </p:cNvGraphicFramePr>
          <p:nvPr/>
        </p:nvGraphicFramePr>
        <p:xfrm>
          <a:off x="922077" y="4705735"/>
          <a:ext cx="10080000" cy="1981200"/>
        </p:xfrm>
        <a:graphic>
          <a:graphicData uri="http://schemas.openxmlformats.org/drawingml/2006/table">
            <a:tbl>
              <a:tblPr firstRow="1" bandRow="1">
                <a:tableStyleId>{93296810-A885-4BE3-A3E7-6D5BEEA58F35}</a:tableStyleId>
              </a:tblPr>
              <a:tblGrid>
                <a:gridCol w="2520000"/>
                <a:gridCol w="2520000"/>
                <a:gridCol w="2520000"/>
                <a:gridCol w="2520000"/>
              </a:tblGrid>
              <a:tr h="370840">
                <a:tc>
                  <a:txBody>
                    <a:bodyPr/>
                    <a:lstStyle/>
                    <a:p>
                      <a:pPr algn="ctr"/>
                      <a:r>
                        <a:rPr lang="zh-CN" altLang="en-US" sz="2000"/>
                        <a:t>引脚名</a:t>
                      </a:r>
                      <a:endParaRPr lang="zh-CN" altLang="en-US" sz="2000"/>
                    </a:p>
                  </a:txBody>
                  <a:tcPr anchor="ctr"/>
                </a:tc>
                <a:tc>
                  <a:txBody>
                    <a:bodyPr/>
                    <a:lstStyle/>
                    <a:p>
                      <a:pPr algn="ctr"/>
                      <a:r>
                        <a:rPr lang="zh-CN" altLang="en-US" sz="2000"/>
                        <a:t>作用</a:t>
                      </a:r>
                      <a:endParaRPr lang="zh-CN" altLang="en-US" sz="2000"/>
                    </a:p>
                  </a:txBody>
                  <a:tcPr anchor="ctr"/>
                </a:tc>
                <a:tc>
                  <a:txBody>
                    <a:bodyPr/>
                    <a:lstStyle/>
                    <a:p>
                      <a:pPr algn="ctr"/>
                      <a:r>
                        <a:rPr lang="zh-CN" altLang="en-US" sz="2000"/>
                        <a:t>引脚名</a:t>
                      </a:r>
                      <a:endParaRPr lang="zh-CN" altLang="en-US" sz="2000"/>
                    </a:p>
                  </a:txBody>
                  <a:tcPr anchor="ctr"/>
                </a:tc>
                <a:tc>
                  <a:txBody>
                    <a:bodyPr/>
                    <a:lstStyle/>
                    <a:p>
                      <a:pPr algn="ctr"/>
                      <a:r>
                        <a:rPr lang="zh-CN" altLang="en-US" sz="2000"/>
                        <a:t>作用</a:t>
                      </a:r>
                      <a:endParaRPr lang="zh-CN" altLang="en-US" sz="2000"/>
                    </a:p>
                  </a:txBody>
                  <a:tcPr anchor="ctr"/>
                </a:tc>
              </a:tr>
              <a:tr h="370840">
                <a:tc>
                  <a:txBody>
                    <a:bodyPr/>
                    <a:lstStyle/>
                    <a:p>
                      <a:pPr algn="ctr"/>
                      <a:r>
                        <a:rPr lang="en-US" altLang="zh-CN" sz="2000"/>
                        <a:t>VCC2</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主电源</a:t>
                      </a:r>
                      <a:endParaRPr lang="en-US" altLang="zh-CN" sz="2000"/>
                    </a:p>
                  </a:txBody>
                  <a:tcPr anchor="ctr"/>
                </a:tc>
                <a:tc>
                  <a:txBody>
                    <a:bodyPr/>
                    <a:lstStyle/>
                    <a:p>
                      <a:pPr algn="ctr"/>
                      <a:r>
                        <a:rPr lang="en-US" altLang="zh-CN" sz="2000"/>
                        <a:t>CE</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芯片使能</a:t>
                      </a:r>
                      <a:endParaRPr lang="en-US" altLang="zh-CN" sz="2000"/>
                    </a:p>
                  </a:txBody>
                  <a:tcPr anchor="ct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VCC1</a:t>
                      </a:r>
                      <a:endParaRPr lang="zh-CN" altLang="en-US" sz="2000"/>
                    </a:p>
                  </a:txBody>
                  <a:tcPr anchor="ctr"/>
                </a:tc>
                <a:tc>
                  <a:txBody>
                    <a:bodyPr/>
                    <a:lstStyle/>
                    <a:p>
                      <a:pPr algn="ctr"/>
                      <a:r>
                        <a:rPr lang="zh-CN" altLang="en-US" sz="2000"/>
                        <a:t>备用电池</a:t>
                      </a:r>
                      <a:endParaRPr lang="zh-CN" altLang="en-US" sz="2000"/>
                    </a:p>
                  </a:txBody>
                  <a:tcPr anchor="ctr"/>
                </a:tc>
                <a:tc>
                  <a:txBody>
                    <a:bodyPr/>
                    <a:lstStyle/>
                    <a:p>
                      <a:pPr algn="ctr"/>
                      <a:r>
                        <a:rPr lang="en-US" altLang="zh-CN" sz="2000"/>
                        <a:t>IO</a:t>
                      </a:r>
                      <a:endParaRPr lang="zh-CN" altLang="en-US" sz="2000"/>
                    </a:p>
                  </a:txBody>
                  <a:tcPr anchor="ctr"/>
                </a:tc>
                <a:tc>
                  <a:txBody>
                    <a:bodyPr/>
                    <a:lstStyle/>
                    <a:p>
                      <a:pPr algn="ctr"/>
                      <a:r>
                        <a:rPr lang="zh-CN" altLang="en-US" sz="2000"/>
                        <a:t>数据输入</a:t>
                      </a:r>
                      <a:r>
                        <a:rPr lang="en-US" altLang="zh-CN" sz="2000"/>
                        <a:t>/</a:t>
                      </a:r>
                      <a:r>
                        <a:rPr lang="zh-CN" altLang="en-US" sz="2000"/>
                        <a:t>输出</a:t>
                      </a:r>
                      <a:endParaRPr lang="zh-CN" altLang="en-US" sz="2000"/>
                    </a:p>
                  </a:txBody>
                  <a:tcPr anchor="ctr"/>
                </a:tc>
              </a:tr>
              <a:tr h="370840">
                <a:tc>
                  <a:txBody>
                    <a:bodyPr/>
                    <a:lstStyle/>
                    <a:p>
                      <a:pPr algn="ctr"/>
                      <a:r>
                        <a:rPr lang="en-US" altLang="zh-CN" sz="2000"/>
                        <a:t>GND</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电源地</a:t>
                      </a:r>
                      <a:endParaRPr lang="en-US" altLang="zh-CN" sz="2000"/>
                    </a:p>
                  </a:txBody>
                  <a:tcPr anchor="ctr"/>
                </a:tc>
                <a:tc>
                  <a:txBody>
                    <a:bodyPr/>
                    <a:lstStyle/>
                    <a:p>
                      <a:pPr algn="ctr"/>
                      <a:r>
                        <a:rPr lang="en-US" altLang="zh-CN" sz="2000"/>
                        <a:t>SCLK</a:t>
                      </a:r>
                      <a:endParaRPr lang="zh-CN" altLang="en-US" sz="2000"/>
                    </a:p>
                  </a:txBody>
                  <a:tcPr anchor="ctr"/>
                </a:tc>
                <a:tc>
                  <a:txBody>
                    <a:bodyPr/>
                    <a:lstStyle/>
                    <a:p>
                      <a:pPr algn="ctr"/>
                      <a:r>
                        <a:rPr lang="zh-CN" altLang="en-US" sz="2000"/>
                        <a:t>串行时钟</a:t>
                      </a:r>
                      <a:endParaRPr lang="zh-CN" altLang="en-US" sz="2000"/>
                    </a:p>
                  </a:txBody>
                  <a:tcPr anchor="ct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X1</a:t>
                      </a:r>
                      <a:r>
                        <a:rPr lang="zh-CN" altLang="en-US" sz="2000"/>
                        <a:t>、</a:t>
                      </a:r>
                      <a:r>
                        <a:rPr lang="en-US" altLang="zh-CN" sz="2000"/>
                        <a:t>X2</a:t>
                      </a:r>
                      <a:endParaRPr lang="zh-CN" altLang="en-US" sz="2000"/>
                    </a:p>
                  </a:txBody>
                  <a:tcPr anchor="ctr"/>
                </a:tc>
                <a:tc>
                  <a:txBody>
                    <a:bodyPr/>
                    <a:lstStyle/>
                    <a:p>
                      <a:pPr algn="ctr"/>
                      <a:r>
                        <a:rPr lang="en-US" altLang="zh-CN" sz="2000"/>
                        <a:t>32.768KHz</a:t>
                      </a:r>
                      <a:r>
                        <a:rPr lang="zh-CN" altLang="en-US" sz="2000"/>
                        <a:t>晶振</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内部结构框图</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rotWithShape="1">
          <a:blip r:embed="rId1"/>
          <a:srcRect l="1330" t="2062" r="1755" b="3004"/>
          <a:stretch>
            <a:fillRect/>
          </a:stretch>
        </p:blipFill>
        <p:spPr>
          <a:xfrm>
            <a:off x="1563029" y="936702"/>
            <a:ext cx="9065942" cy="565428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寄存器定义</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735655" y="981716"/>
            <a:ext cx="8880305" cy="3273595"/>
          </a:xfrm>
          <a:prstGeom prst="rect">
            <a:avLst/>
          </a:prstGeom>
        </p:spPr>
      </p:pic>
      <p:pic>
        <p:nvPicPr>
          <p:cNvPr id="3" name="图片 2"/>
          <p:cNvPicPr>
            <a:picLocks noChangeAspect="1"/>
          </p:cNvPicPr>
          <p:nvPr/>
        </p:nvPicPr>
        <p:blipFill>
          <a:blip r:embed="rId2"/>
          <a:stretch>
            <a:fillRect/>
          </a:stretch>
        </p:blipFill>
        <p:spPr>
          <a:xfrm>
            <a:off x="1735655" y="4490052"/>
            <a:ext cx="8880305" cy="21431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Keil5</a:t>
            </a:r>
            <a:r>
              <a:rPr lang="zh-CN" altLang="en-US" sz="3200">
                <a:latin typeface="等线" panose="02010600030101010101" pitchFamily="2" charset="-122"/>
                <a:ea typeface="等线" panose="02010600030101010101" pitchFamily="2" charset="-122"/>
              </a:rPr>
              <a:t>软件注意事项</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Keil5 C51</a:t>
            </a:r>
            <a:r>
              <a:rPr lang="zh-CN" altLang="en-US" sz="2800"/>
              <a:t>和</a:t>
            </a:r>
            <a:r>
              <a:rPr lang="en-US" altLang="zh-CN" sz="2800"/>
              <a:t>Keil5 MDK</a:t>
            </a:r>
            <a:r>
              <a:rPr lang="zh-CN" altLang="en-US" sz="2800"/>
              <a:t>的区别</a:t>
            </a:r>
            <a:endParaRPr lang="en-US" altLang="zh-CN" sz="2800"/>
          </a:p>
          <a:p>
            <a:pPr lvl="1"/>
            <a:r>
              <a:rPr lang="en-US" altLang="zh-CN" sz="2800"/>
              <a:t>	</a:t>
            </a:r>
            <a:r>
              <a:rPr lang="zh-CN" altLang="en-US" sz="2800"/>
              <a:t>两者都是</a:t>
            </a:r>
            <a:r>
              <a:rPr lang="en-US" altLang="zh-CN" sz="2800"/>
              <a:t>Keil</a:t>
            </a:r>
            <a:r>
              <a:rPr lang="zh-CN" altLang="en-US" sz="2800"/>
              <a:t>系列软件，但前者是用来开发</a:t>
            </a:r>
            <a:r>
              <a:rPr lang="en-US" altLang="zh-CN" sz="2800"/>
              <a:t>51</a:t>
            </a:r>
            <a:r>
              <a:rPr lang="zh-CN" altLang="en-US" sz="2800"/>
              <a:t>单片机的，后者是用来开发</a:t>
            </a:r>
            <a:r>
              <a:rPr lang="en-US" altLang="zh-CN" sz="2800"/>
              <a:t>ARM</a:t>
            </a:r>
            <a:r>
              <a:rPr lang="zh-CN" altLang="en-US" sz="2800"/>
              <a:t>系列，比如</a:t>
            </a:r>
            <a:r>
              <a:rPr lang="en-US" altLang="zh-CN" sz="2800"/>
              <a:t>STM32</a:t>
            </a:r>
            <a:r>
              <a:rPr lang="zh-CN" altLang="en-US" sz="2800"/>
              <a:t>的。</a:t>
            </a:r>
            <a:endParaRPr lang="en-US" altLang="zh-CN" sz="28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时序定义</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131986" y="968743"/>
            <a:ext cx="9928028" cy="551297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BCD</a:t>
            </a:r>
            <a:r>
              <a:rPr lang="zh-CN" altLang="en-US" sz="3200">
                <a:latin typeface="等线" panose="02010600030101010101" pitchFamily="2" charset="-122"/>
                <a:ea typeface="等线" panose="02010600030101010101" pitchFamily="2" charset="-122"/>
              </a:rPr>
              <a:t>码</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BCD</a:t>
            </a:r>
            <a:r>
              <a:rPr lang="zh-CN" altLang="en-US" sz="2800"/>
              <a:t>码（</a:t>
            </a:r>
            <a:r>
              <a:rPr lang="en-US" altLang="zh-CN" sz="2800"/>
              <a:t>Binary Coded Decimal‎</a:t>
            </a:r>
            <a:r>
              <a:rPr lang="zh-CN" altLang="en-US" sz="2800"/>
              <a:t>），用</a:t>
            </a:r>
            <a:r>
              <a:rPr lang="en-US" altLang="zh-CN" sz="2800"/>
              <a:t>4</a:t>
            </a:r>
            <a:r>
              <a:rPr lang="zh-CN" altLang="en-US" sz="2800"/>
              <a:t>位二进制数来表示</a:t>
            </a:r>
            <a:r>
              <a:rPr lang="en-US" altLang="zh-CN" sz="2800"/>
              <a:t>1</a:t>
            </a:r>
            <a:r>
              <a:rPr lang="zh-CN" altLang="en-US" sz="2800"/>
              <a:t>位十进制数</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例：</a:t>
            </a:r>
            <a:r>
              <a:rPr lang="en-US" altLang="zh-CN" sz="2800"/>
              <a:t>0001 0011</a:t>
            </a:r>
            <a:r>
              <a:rPr lang="zh-CN" altLang="en-US" sz="2800"/>
              <a:t>表示</a:t>
            </a:r>
            <a:r>
              <a:rPr lang="en-US" altLang="zh-CN" sz="2800"/>
              <a:t>13</a:t>
            </a:r>
            <a:r>
              <a:rPr lang="zh-CN" altLang="en-US" sz="2800"/>
              <a:t>，</a:t>
            </a:r>
            <a:r>
              <a:rPr lang="en-US" altLang="zh-CN" sz="2800"/>
              <a:t>1000 0101</a:t>
            </a:r>
            <a:r>
              <a:rPr lang="zh-CN" altLang="en-US" sz="2800"/>
              <a:t>表示</a:t>
            </a:r>
            <a:r>
              <a:rPr lang="en-US" altLang="zh-CN" sz="2800"/>
              <a:t>85</a:t>
            </a:r>
            <a:r>
              <a:rPr lang="zh-CN" altLang="en-US" sz="2800"/>
              <a:t>，</a:t>
            </a:r>
            <a:r>
              <a:rPr lang="en-US" altLang="zh-CN" sz="2800"/>
              <a:t>0001 1010</a:t>
            </a:r>
            <a:r>
              <a:rPr lang="zh-CN" altLang="en-US" sz="2800"/>
              <a:t>不合法</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在十六进制中的体现：</a:t>
            </a:r>
            <a:r>
              <a:rPr lang="en-US" altLang="zh-CN" sz="2800"/>
              <a:t>0x13</a:t>
            </a:r>
            <a:r>
              <a:rPr lang="zh-CN" altLang="en-US" sz="2800"/>
              <a:t>表示</a:t>
            </a:r>
            <a:r>
              <a:rPr lang="en-US" altLang="zh-CN" sz="2800"/>
              <a:t>13</a:t>
            </a:r>
            <a:r>
              <a:rPr lang="zh-CN" altLang="en-US" sz="2800"/>
              <a:t>，</a:t>
            </a:r>
            <a:r>
              <a:rPr lang="en-US" altLang="zh-CN" sz="2800"/>
              <a:t>0x85</a:t>
            </a:r>
            <a:r>
              <a:rPr lang="zh-CN" altLang="en-US" sz="2800"/>
              <a:t>表示</a:t>
            </a:r>
            <a:r>
              <a:rPr lang="en-US" altLang="zh-CN" sz="2800"/>
              <a:t>85</a:t>
            </a:r>
            <a:r>
              <a:rPr lang="zh-CN" altLang="en-US" sz="2800"/>
              <a:t>，</a:t>
            </a:r>
            <a:r>
              <a:rPr lang="en-US" altLang="zh-CN" sz="2800"/>
              <a:t>0x1A</a:t>
            </a:r>
            <a:r>
              <a:rPr lang="zh-CN" altLang="en-US" sz="2800"/>
              <a:t>不合法</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BCD</a:t>
            </a:r>
            <a:r>
              <a:rPr lang="zh-CN" altLang="en-US" sz="2800"/>
              <a:t>码转十进制：</a:t>
            </a:r>
            <a:r>
              <a:rPr lang="en-US" altLang="zh-CN" sz="2800"/>
              <a:t>DEC=BCD/16*10+BCD%16;</a:t>
            </a:r>
            <a:r>
              <a:rPr lang="zh-CN" altLang="en-US" sz="2800"/>
              <a:t> （</a:t>
            </a:r>
            <a:r>
              <a:rPr lang="en-US" altLang="zh-CN" sz="2800"/>
              <a:t>2</a:t>
            </a:r>
            <a:r>
              <a:rPr lang="zh-CN" altLang="en-US" sz="2800"/>
              <a:t>位</a:t>
            </a:r>
            <a:r>
              <a:rPr lang="en-US" altLang="zh-CN" sz="2800"/>
              <a:t>BCD</a:t>
            </a:r>
            <a:r>
              <a:rPr lang="zh-CN" altLang="en-US" sz="2800"/>
              <a:t>）</a:t>
            </a:r>
            <a:endParaRPr lang="en-US" altLang="zh-CN" sz="2800"/>
          </a:p>
          <a:p>
            <a:pPr marL="457200" indent="-457200">
              <a:buFont typeface="Arial" panose="020B0604020202020204" pitchFamily="34" charset="0"/>
              <a:buChar char="•"/>
            </a:pPr>
            <a:r>
              <a:rPr lang="zh-CN" altLang="en-US" sz="2800"/>
              <a:t>十进制转</a:t>
            </a:r>
            <a:r>
              <a:rPr lang="en-US" altLang="zh-CN" sz="2800"/>
              <a:t>BCD</a:t>
            </a:r>
            <a:r>
              <a:rPr lang="zh-CN" altLang="en-US" sz="2800"/>
              <a:t>码：</a:t>
            </a:r>
            <a:r>
              <a:rPr lang="en-US" altLang="zh-CN" sz="2800"/>
              <a:t>BCD=DEC/10*16+DEC%10;</a:t>
            </a:r>
            <a:r>
              <a:rPr lang="zh-CN" altLang="en-US" sz="2800"/>
              <a:t> （</a:t>
            </a:r>
            <a:r>
              <a:rPr lang="en-US" altLang="zh-CN" sz="2800"/>
              <a:t>2</a:t>
            </a:r>
            <a:r>
              <a:rPr lang="zh-CN" altLang="en-US" sz="2800"/>
              <a:t>位</a:t>
            </a:r>
            <a:r>
              <a:rPr lang="en-US" altLang="zh-CN" sz="2800"/>
              <a:t>BCD</a:t>
            </a:r>
            <a:r>
              <a:rPr lang="zh-CN" altLang="en-US" sz="2800"/>
              <a:t>）</a:t>
            </a:r>
            <a:endParaRPr lang="en-US" altLang="zh-CN" sz="28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蜂鸣器介绍</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蜂鸣器是一种将电信号转换为声音信号的器件，常用来产生设备的按键音、报警音等提示信号</a:t>
            </a:r>
            <a:endParaRPr lang="en-US" altLang="zh-CN" sz="2800"/>
          </a:p>
          <a:p>
            <a:pPr marL="457200" indent="-457200">
              <a:buFont typeface="Arial" panose="020B0604020202020204" pitchFamily="34" charset="0"/>
              <a:buChar char="•"/>
            </a:pPr>
            <a:r>
              <a:rPr lang="zh-CN" altLang="en-US" sz="2800"/>
              <a:t>蜂鸣器按驱动方式可分为有源蜂鸣器和无源蜂鸣器</a:t>
            </a:r>
            <a:endParaRPr lang="en-US" altLang="zh-CN" sz="2800"/>
          </a:p>
          <a:p>
            <a:pPr marL="457200" indent="-457200">
              <a:buFont typeface="Arial" panose="020B0604020202020204" pitchFamily="34" charset="0"/>
              <a:buChar char="•"/>
            </a:pPr>
            <a:r>
              <a:rPr lang="zh-CN" altLang="en-US" sz="2800"/>
              <a:t>有源蜂鸣器：内部自带振荡源，将正负极接上直流电压即可持续发声，频率固定</a:t>
            </a:r>
            <a:endParaRPr lang="en-US" altLang="zh-CN" sz="2800"/>
          </a:p>
          <a:p>
            <a:pPr marL="457200" indent="-457200">
              <a:buFont typeface="Arial" panose="020B0604020202020204" pitchFamily="34" charset="0"/>
              <a:buChar char="•"/>
            </a:pPr>
            <a:r>
              <a:rPr lang="zh-CN" altLang="en-US" sz="2800"/>
              <a:t>无源蜂鸣器：内部不带振荡源，需要控制器提供振荡脉冲才可发声，调整提供振荡脉冲的频率，可发出不同频率的声音</a:t>
            </a:r>
            <a:endParaRPr lang="en-US" altLang="zh-CN" sz="280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5318" t="8864" r="4829" b="6724"/>
          <a:stretch>
            <a:fillRect/>
          </a:stretch>
        </p:blipFill>
        <p:spPr>
          <a:xfrm>
            <a:off x="1544184" y="4465936"/>
            <a:ext cx="3088162" cy="2001772"/>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9033"/>
          <a:stretch>
            <a:fillRect/>
          </a:stretch>
        </p:blipFill>
        <p:spPr>
          <a:xfrm>
            <a:off x="4994356" y="4434125"/>
            <a:ext cx="2203287" cy="2033583"/>
          </a:xfrm>
          <a:prstGeom prst="rect">
            <a:avLst/>
          </a:prstGeom>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197" y="4465937"/>
            <a:ext cx="2787983" cy="20017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驱动电路</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三极管驱动</a:t>
            </a:r>
            <a:endParaRPr lang="en-US" altLang="zh-CN" sz="2800"/>
          </a:p>
        </p:txBody>
      </p:sp>
      <p:sp>
        <p:nvSpPr>
          <p:cNvPr id="10" name="文本框 9"/>
          <p:cNvSpPr txBox="1"/>
          <p:nvPr/>
        </p:nvSpPr>
        <p:spPr>
          <a:xfrm>
            <a:off x="570962" y="4259804"/>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集成电路驱动</a:t>
            </a:r>
            <a:endParaRPr lang="en-US" altLang="zh-CN" sz="2800"/>
          </a:p>
        </p:txBody>
      </p:sp>
      <p:pic>
        <p:nvPicPr>
          <p:cNvPr id="11" name="图片 10"/>
          <p:cNvPicPr>
            <a:picLocks noChangeAspect="1"/>
          </p:cNvPicPr>
          <p:nvPr/>
        </p:nvPicPr>
        <p:blipFill>
          <a:blip r:embed="rId1"/>
          <a:stretch>
            <a:fillRect/>
          </a:stretch>
        </p:blipFill>
        <p:spPr>
          <a:xfrm>
            <a:off x="1586104" y="4946497"/>
            <a:ext cx="2558524" cy="1740438"/>
          </a:xfrm>
          <a:prstGeom prst="rect">
            <a:avLst/>
          </a:prstGeom>
        </p:spPr>
      </p:pic>
      <p:pic>
        <p:nvPicPr>
          <p:cNvPr id="12" name="图片 11"/>
          <p:cNvPicPr>
            <a:picLocks noChangeAspect="1"/>
          </p:cNvPicPr>
          <p:nvPr/>
        </p:nvPicPr>
        <p:blipFill>
          <a:blip r:embed="rId2"/>
          <a:stretch>
            <a:fillRect/>
          </a:stretch>
        </p:blipFill>
        <p:spPr>
          <a:xfrm>
            <a:off x="5240428" y="4946497"/>
            <a:ext cx="1711138" cy="1740438"/>
          </a:xfrm>
          <a:prstGeom prst="rect">
            <a:avLst/>
          </a:prstGeom>
        </p:spPr>
      </p:pic>
      <p:pic>
        <p:nvPicPr>
          <p:cNvPr id="13" name="图片 12"/>
          <p:cNvPicPr>
            <a:picLocks noChangeAspect="1"/>
          </p:cNvPicPr>
          <p:nvPr/>
        </p:nvPicPr>
        <p:blipFill>
          <a:blip r:embed="rId3"/>
          <a:stretch>
            <a:fillRect/>
          </a:stretch>
        </p:blipFill>
        <p:spPr>
          <a:xfrm>
            <a:off x="1523396" y="1895157"/>
            <a:ext cx="2483753" cy="2345767"/>
          </a:xfrm>
          <a:prstGeom prst="rect">
            <a:avLst/>
          </a:prstGeom>
        </p:spPr>
      </p:pic>
      <p:pic>
        <p:nvPicPr>
          <p:cNvPr id="14" name="图片 13"/>
          <p:cNvPicPr>
            <a:picLocks noChangeAspect="1"/>
          </p:cNvPicPr>
          <p:nvPr/>
        </p:nvPicPr>
        <p:blipFill>
          <a:blip r:embed="rId4"/>
          <a:stretch>
            <a:fillRect/>
          </a:stretch>
        </p:blipFill>
        <p:spPr>
          <a:xfrm>
            <a:off x="4868130" y="1904596"/>
            <a:ext cx="2455735" cy="2355207"/>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ULN2003</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1408474" y="1295305"/>
            <a:ext cx="9375052" cy="496053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键盘与音符对照</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9288" y="1314430"/>
            <a:ext cx="10373423" cy="4825897"/>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音符与频率对照</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26638" y="1156169"/>
            <a:ext cx="5938723" cy="5150646"/>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简谱</a:t>
            </a:r>
            <a:endParaRPr lang="zh-CN" altLang="en-US" sz="3200">
              <a:latin typeface="等线" panose="02010600030101010101" pitchFamily="2" charset="-122"/>
              <a:ea typeface="等线" panose="02010600030101010101" pitchFamily="2" charset="-122"/>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46925" y="1540954"/>
            <a:ext cx="8898149" cy="41775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简谱</a:t>
            </a:r>
            <a:endParaRPr lang="zh-CN" altLang="en-US" sz="3200">
              <a:latin typeface="等线" panose="02010600030101010101" pitchFamily="2" charset="-122"/>
            </a:endParaRPr>
          </a:p>
        </p:txBody>
      </p:sp>
      <p:pic>
        <p:nvPicPr>
          <p:cNvPr id="3" name="图片 2"/>
          <p:cNvPicPr>
            <a:picLocks noChangeAspect="1"/>
          </p:cNvPicPr>
          <p:nvPr/>
        </p:nvPicPr>
        <p:blipFill>
          <a:blip r:embed="rId1"/>
          <a:stretch>
            <a:fillRect/>
          </a:stretch>
        </p:blipFill>
        <p:spPr>
          <a:xfrm>
            <a:off x="3325901" y="942696"/>
            <a:ext cx="4725279" cy="562289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存储器介绍</a:t>
            </a:r>
            <a:endParaRPr lang="zh-CN" altLang="en-US" sz="3200">
              <a:latin typeface="等线" panose="02010600030101010101" pitchFamily="2" charset="-122"/>
              <a:ea typeface="等线" panose="02010600030101010101" pitchFamily="2" charset="-122"/>
            </a:endParaRPr>
          </a:p>
        </p:txBody>
      </p:sp>
      <p:sp>
        <p:nvSpPr>
          <p:cNvPr id="2" name="矩形 1"/>
          <p:cNvSpPr/>
          <p:nvPr/>
        </p:nvSpPr>
        <p:spPr>
          <a:xfrm>
            <a:off x="579555" y="2704562"/>
            <a:ext cx="1206322" cy="540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存储器</a:t>
            </a:r>
            <a:endParaRPr lang="zh-CN" altLang="en-US"/>
          </a:p>
        </p:txBody>
      </p:sp>
      <p:sp>
        <p:nvSpPr>
          <p:cNvPr id="3" name="左大括号 2"/>
          <p:cNvSpPr/>
          <p:nvPr/>
        </p:nvSpPr>
        <p:spPr>
          <a:xfrm>
            <a:off x="1828800" y="1378039"/>
            <a:ext cx="798490" cy="319396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p:cNvSpPr/>
          <p:nvPr/>
        </p:nvSpPr>
        <p:spPr>
          <a:xfrm>
            <a:off x="2627289" y="1080965"/>
            <a:ext cx="2756079" cy="5409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易失性存储器</a:t>
            </a:r>
            <a:r>
              <a:rPr lang="en-US" altLang="zh-CN"/>
              <a:t>/RAM</a:t>
            </a:r>
            <a:endParaRPr lang="zh-CN" altLang="en-US"/>
          </a:p>
        </p:txBody>
      </p:sp>
      <p:sp>
        <p:nvSpPr>
          <p:cNvPr id="8" name="矩形 7"/>
          <p:cNvSpPr/>
          <p:nvPr/>
        </p:nvSpPr>
        <p:spPr>
          <a:xfrm>
            <a:off x="2627289" y="4292686"/>
            <a:ext cx="2756079" cy="5409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非易失性存储器</a:t>
            </a:r>
            <a:r>
              <a:rPr lang="en-US" altLang="zh-CN"/>
              <a:t>/ROM</a:t>
            </a:r>
            <a:endParaRPr lang="zh-CN" altLang="en-US"/>
          </a:p>
        </p:txBody>
      </p:sp>
      <p:sp>
        <p:nvSpPr>
          <p:cNvPr id="9" name="左大括号 8"/>
          <p:cNvSpPr/>
          <p:nvPr/>
        </p:nvSpPr>
        <p:spPr>
          <a:xfrm>
            <a:off x="5426291" y="951426"/>
            <a:ext cx="798490" cy="7999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p:cNvSpPr/>
          <p:nvPr/>
        </p:nvSpPr>
        <p:spPr>
          <a:xfrm>
            <a:off x="6224781" y="680969"/>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SRAM</a:t>
            </a:r>
            <a:r>
              <a:rPr lang="zh-CN" altLang="en-US"/>
              <a:t>（静态</a:t>
            </a:r>
            <a:r>
              <a:rPr lang="en-US" altLang="zh-CN"/>
              <a:t>RAM</a:t>
            </a:r>
            <a:r>
              <a:rPr lang="zh-CN" altLang="en-US"/>
              <a:t>）</a:t>
            </a:r>
            <a:endParaRPr lang="zh-CN" altLang="en-US"/>
          </a:p>
        </p:txBody>
      </p:sp>
      <p:sp>
        <p:nvSpPr>
          <p:cNvPr id="11" name="矩形 10"/>
          <p:cNvSpPr/>
          <p:nvPr/>
        </p:nvSpPr>
        <p:spPr>
          <a:xfrm>
            <a:off x="6224781" y="1436980"/>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DRAM</a:t>
            </a:r>
            <a:r>
              <a:rPr lang="zh-CN" altLang="en-US"/>
              <a:t>（动态</a:t>
            </a:r>
            <a:r>
              <a:rPr lang="en-US" altLang="zh-CN"/>
              <a:t>RAM</a:t>
            </a:r>
            <a:r>
              <a:rPr lang="zh-CN" altLang="en-US"/>
              <a:t>）</a:t>
            </a:r>
            <a:endParaRPr lang="zh-CN" altLang="en-US"/>
          </a:p>
        </p:txBody>
      </p:sp>
      <p:sp>
        <p:nvSpPr>
          <p:cNvPr id="12" name="左大括号 11"/>
          <p:cNvSpPr/>
          <p:nvPr/>
        </p:nvSpPr>
        <p:spPr>
          <a:xfrm>
            <a:off x="5426291" y="2678804"/>
            <a:ext cx="798490" cy="37686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p:cNvSpPr/>
          <p:nvPr/>
        </p:nvSpPr>
        <p:spPr>
          <a:xfrm>
            <a:off x="6224781" y="2341612"/>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Mask ROM</a:t>
            </a:r>
            <a:r>
              <a:rPr lang="zh-CN" altLang="en-US"/>
              <a:t>（掩膜</a:t>
            </a:r>
            <a:r>
              <a:rPr lang="en-US" altLang="zh-CN"/>
              <a:t>ROM</a:t>
            </a:r>
            <a:r>
              <a:rPr lang="zh-CN" altLang="en-US"/>
              <a:t>）</a:t>
            </a:r>
            <a:endParaRPr lang="zh-CN" altLang="en-US"/>
          </a:p>
        </p:txBody>
      </p:sp>
      <p:sp>
        <p:nvSpPr>
          <p:cNvPr id="14" name="矩形 13"/>
          <p:cNvSpPr/>
          <p:nvPr/>
        </p:nvSpPr>
        <p:spPr>
          <a:xfrm>
            <a:off x="6224781" y="3097623"/>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PROM</a:t>
            </a:r>
            <a:r>
              <a:rPr lang="zh-CN" altLang="en-US"/>
              <a:t>（可编程</a:t>
            </a:r>
            <a:r>
              <a:rPr lang="en-US" altLang="zh-CN"/>
              <a:t>ROM</a:t>
            </a:r>
            <a:r>
              <a:rPr lang="zh-CN" altLang="en-US"/>
              <a:t>）</a:t>
            </a:r>
            <a:endParaRPr lang="zh-CN" altLang="en-US"/>
          </a:p>
        </p:txBody>
      </p:sp>
      <p:sp>
        <p:nvSpPr>
          <p:cNvPr id="15" name="矩形 14"/>
          <p:cNvSpPr/>
          <p:nvPr/>
        </p:nvSpPr>
        <p:spPr>
          <a:xfrm>
            <a:off x="6224781" y="3853634"/>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EPROM</a:t>
            </a:r>
            <a:r>
              <a:rPr lang="zh-CN" altLang="en-US"/>
              <a:t>（可擦除可编程</a:t>
            </a:r>
            <a:r>
              <a:rPr lang="en-US" altLang="zh-CN"/>
              <a:t>ROM </a:t>
            </a:r>
            <a:r>
              <a:rPr lang="zh-CN" altLang="en-US"/>
              <a:t>）</a:t>
            </a:r>
            <a:endParaRPr lang="zh-CN" altLang="en-US"/>
          </a:p>
        </p:txBody>
      </p:sp>
      <p:sp>
        <p:nvSpPr>
          <p:cNvPr id="16" name="矩形 15"/>
          <p:cNvSpPr/>
          <p:nvPr/>
        </p:nvSpPr>
        <p:spPr>
          <a:xfrm>
            <a:off x="6224781" y="4609645"/>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E2PROM</a:t>
            </a:r>
            <a:r>
              <a:rPr lang="zh-CN" altLang="en-US"/>
              <a:t> （电可擦除可编程</a:t>
            </a:r>
            <a:r>
              <a:rPr lang="en-US" altLang="zh-CN"/>
              <a:t>ROM </a:t>
            </a:r>
            <a:r>
              <a:rPr lang="zh-CN" altLang="en-US"/>
              <a:t>）</a:t>
            </a:r>
            <a:endParaRPr lang="zh-CN" altLang="en-US"/>
          </a:p>
        </p:txBody>
      </p:sp>
      <p:sp>
        <p:nvSpPr>
          <p:cNvPr id="17" name="矩形 16"/>
          <p:cNvSpPr/>
          <p:nvPr/>
        </p:nvSpPr>
        <p:spPr>
          <a:xfrm>
            <a:off x="6224781" y="5365656"/>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Flash</a:t>
            </a:r>
            <a:r>
              <a:rPr lang="zh-CN" altLang="en-US"/>
              <a:t>（闪存）</a:t>
            </a:r>
            <a:endParaRPr lang="zh-CN" altLang="en-US"/>
          </a:p>
        </p:txBody>
      </p:sp>
      <p:sp>
        <p:nvSpPr>
          <p:cNvPr id="19" name="矩形 18"/>
          <p:cNvSpPr/>
          <p:nvPr/>
        </p:nvSpPr>
        <p:spPr>
          <a:xfrm>
            <a:off x="6224781" y="6121667"/>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硬盘、软盘、光盘等</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单片机介绍</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单片机，英文</a:t>
            </a:r>
            <a:r>
              <a:rPr lang="en-US" altLang="zh-CN" sz="2800"/>
              <a:t>Micro Controller Unit</a:t>
            </a:r>
            <a:r>
              <a:rPr lang="zh-CN" altLang="en-US" sz="2800"/>
              <a:t>，简称</a:t>
            </a:r>
            <a:r>
              <a:rPr lang="en-US" altLang="zh-CN" sz="2800"/>
              <a:t>MCU</a:t>
            </a:r>
            <a:endParaRPr lang="en-US" altLang="zh-CN" sz="2800"/>
          </a:p>
          <a:p>
            <a:pPr marL="457200" indent="-457200">
              <a:buFont typeface="Arial" panose="020B0604020202020204" pitchFamily="34" charset="0"/>
              <a:buChar char="•"/>
            </a:pPr>
            <a:r>
              <a:rPr lang="zh-CN" altLang="en-US" sz="2800"/>
              <a:t>内部集成了</a:t>
            </a:r>
            <a:r>
              <a:rPr lang="en-US" altLang="zh-CN" sz="2800"/>
              <a:t>CPU</a:t>
            </a:r>
            <a:r>
              <a:rPr lang="zh-CN" altLang="en-US" sz="2800"/>
              <a:t>、</a:t>
            </a:r>
            <a:r>
              <a:rPr lang="en-US" altLang="zh-CN" sz="2800"/>
              <a:t>RAM</a:t>
            </a:r>
            <a:r>
              <a:rPr lang="zh-CN" altLang="en-US" sz="2800"/>
              <a:t>、</a:t>
            </a:r>
            <a:r>
              <a:rPr lang="en-US" altLang="zh-CN" sz="2800"/>
              <a:t>ROM</a:t>
            </a:r>
            <a:r>
              <a:rPr lang="zh-CN" altLang="en-US" sz="2800"/>
              <a:t>、定时器、中断系统、通讯接口等一系列电脑的常用硬件功能</a:t>
            </a:r>
            <a:endParaRPr lang="en-US" altLang="zh-CN" sz="2800"/>
          </a:p>
          <a:p>
            <a:pPr marL="457200" indent="-457200">
              <a:buFont typeface="Arial" panose="020B0604020202020204" pitchFamily="34" charset="0"/>
              <a:buChar char="•"/>
            </a:pPr>
            <a:r>
              <a:rPr lang="zh-CN" altLang="en-US" sz="2800"/>
              <a:t>单片机的任务是信息采集（依靠传感器）、处理（依靠</a:t>
            </a:r>
            <a:r>
              <a:rPr lang="en-US" altLang="zh-CN" sz="2800"/>
              <a:t>CPU</a:t>
            </a:r>
            <a:r>
              <a:rPr lang="zh-CN" altLang="en-US" sz="2800"/>
              <a:t>）和硬件设备（例如电机，</a:t>
            </a:r>
            <a:r>
              <a:rPr lang="en-US" altLang="zh-CN" sz="2800"/>
              <a:t>LED</a:t>
            </a:r>
            <a:r>
              <a:rPr lang="zh-CN" altLang="en-US" sz="2800"/>
              <a:t>等）的控制</a:t>
            </a:r>
            <a:endParaRPr lang="en-US" altLang="zh-CN" sz="2800"/>
          </a:p>
          <a:p>
            <a:pPr marL="457200" indent="-457200">
              <a:buFont typeface="Arial" panose="020B0604020202020204" pitchFamily="34" charset="0"/>
              <a:buChar char="•"/>
            </a:pPr>
            <a:r>
              <a:rPr lang="zh-CN" altLang="en-US" sz="2800"/>
              <a:t>单片机跟计算机相比，单片机算是一个袖珍版计算机，一个芯片就能构成完整的计算机系统。但在性能上，与计算机相差甚远，但单片机成本低、体积小、结构简单，在生活和工业控制领域大有所用</a:t>
            </a:r>
            <a:endParaRPr lang="en-US" altLang="zh-CN" sz="2800"/>
          </a:p>
          <a:p>
            <a:pPr marL="457200" indent="-457200">
              <a:buFont typeface="Arial" panose="020B0604020202020204" pitchFamily="34" charset="0"/>
              <a:buChar char="•"/>
            </a:pPr>
            <a:r>
              <a:rPr lang="zh-CN" altLang="en-US" sz="2800"/>
              <a:t>同时，学习使用单片机是了解计算机原理与结构的最佳选择</a:t>
            </a:r>
            <a:endParaRPr lang="en-US" altLang="zh-CN" sz="28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存储器简化模型</a:t>
            </a:r>
            <a:endParaRPr lang="zh-CN" altLang="en-US" sz="3200">
              <a:latin typeface="等线" panose="02010600030101010101" pitchFamily="2" charset="-122"/>
              <a:ea typeface="等线" panose="02010600030101010101" pitchFamily="2" charset="-122"/>
            </a:endParaRPr>
          </a:p>
        </p:txBody>
      </p:sp>
      <p:grpSp>
        <p:nvGrpSpPr>
          <p:cNvPr id="43" name="组合 42"/>
          <p:cNvGrpSpPr/>
          <p:nvPr/>
        </p:nvGrpSpPr>
        <p:grpSpPr>
          <a:xfrm>
            <a:off x="1593890" y="1384910"/>
            <a:ext cx="4320000" cy="4320001"/>
            <a:chOff x="2296090" y="1280500"/>
            <a:chExt cx="4320000" cy="4320001"/>
          </a:xfrm>
        </p:grpSpPr>
        <p:cxnSp>
          <p:nvCxnSpPr>
            <p:cNvPr id="17" name="直接连接符 16"/>
            <p:cNvCxnSpPr/>
            <p:nvPr/>
          </p:nvCxnSpPr>
          <p:spPr>
            <a:xfrm>
              <a:off x="2296090" y="1429555"/>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2296090" y="1935511"/>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2296090" y="2441467"/>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2296090" y="2947423"/>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2296090" y="3453379"/>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2296090" y="3959335"/>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2296090" y="4465291"/>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2296090" y="4971246"/>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6200000">
              <a:off x="801499" y="3440501"/>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6200000">
              <a:off x="1307455"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16200000">
              <a:off x="1813411"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16200000">
              <a:off x="2319367"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16200000">
              <a:off x="2825323"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16200000">
              <a:off x="3331279"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16200000">
              <a:off x="3837235"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16200000">
              <a:off x="4343190" y="3440500"/>
              <a:ext cx="4320000"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45" name="文本框 44"/>
          <p:cNvSpPr txBox="1"/>
          <p:nvPr/>
        </p:nvSpPr>
        <p:spPr>
          <a:xfrm>
            <a:off x="-125584" y="2794255"/>
            <a:ext cx="1839833" cy="954107"/>
          </a:xfrm>
          <a:prstGeom prst="rect">
            <a:avLst/>
          </a:prstGeom>
          <a:noFill/>
        </p:spPr>
        <p:txBody>
          <a:bodyPr wrap="square" rtlCol="0">
            <a:spAutoFit/>
          </a:bodyPr>
          <a:lstStyle/>
          <a:p>
            <a:pPr algn="ctr"/>
            <a:r>
              <a:rPr lang="zh-CN" altLang="en-US" sz="2800"/>
              <a:t>地址</a:t>
            </a:r>
            <a:endParaRPr lang="en-US" altLang="zh-CN" sz="2800"/>
          </a:p>
          <a:p>
            <a:pPr algn="ctr"/>
            <a:r>
              <a:rPr lang="zh-CN" altLang="en-US" sz="2800"/>
              <a:t>总线</a:t>
            </a:r>
            <a:endParaRPr lang="en-US" altLang="zh-CN" sz="2800"/>
          </a:p>
        </p:txBody>
      </p:sp>
      <p:sp>
        <p:nvSpPr>
          <p:cNvPr id="46" name="文本框 45"/>
          <p:cNvSpPr txBox="1"/>
          <p:nvPr/>
        </p:nvSpPr>
        <p:spPr>
          <a:xfrm>
            <a:off x="2857249" y="6081234"/>
            <a:ext cx="1839833" cy="523220"/>
          </a:xfrm>
          <a:prstGeom prst="rect">
            <a:avLst/>
          </a:prstGeom>
          <a:noFill/>
        </p:spPr>
        <p:txBody>
          <a:bodyPr wrap="square" rtlCol="0">
            <a:spAutoFit/>
          </a:bodyPr>
          <a:lstStyle/>
          <a:p>
            <a:pPr algn="ctr"/>
            <a:r>
              <a:rPr lang="zh-CN" altLang="en-US" sz="2800"/>
              <a:t>数据总线</a:t>
            </a:r>
            <a:endParaRPr lang="en-US" altLang="zh-CN" sz="2800"/>
          </a:p>
        </p:txBody>
      </p:sp>
      <p:sp>
        <p:nvSpPr>
          <p:cNvPr id="48" name="椭圆 47"/>
          <p:cNvSpPr/>
          <p:nvPr/>
        </p:nvSpPr>
        <p:spPr>
          <a:xfrm>
            <a:off x="5135036" y="1859618"/>
            <a:ext cx="360604" cy="36060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7298421" y="960522"/>
            <a:ext cx="1867436" cy="1867436"/>
            <a:chOff x="8680361" y="922734"/>
            <a:chExt cx="1867436" cy="1867436"/>
          </a:xfrm>
        </p:grpSpPr>
        <p:cxnSp>
          <p:nvCxnSpPr>
            <p:cNvPr id="52" name="直接连接符 51"/>
            <p:cNvCxnSpPr/>
            <p:nvPr/>
          </p:nvCxnSpPr>
          <p:spPr>
            <a:xfrm>
              <a:off x="8680361" y="2373643"/>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5400000">
              <a:off x="9244885" y="1856452"/>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组合 63"/>
          <p:cNvGrpSpPr/>
          <p:nvPr/>
        </p:nvGrpSpPr>
        <p:grpSpPr>
          <a:xfrm rot="18900000">
            <a:off x="10541956" y="1815106"/>
            <a:ext cx="200021" cy="304906"/>
            <a:chOff x="8250489" y="4041669"/>
            <a:chExt cx="200021" cy="304906"/>
          </a:xfrm>
        </p:grpSpPr>
        <p:sp>
          <p:nvSpPr>
            <p:cNvPr id="58" name="等腰三角形 57"/>
            <p:cNvSpPr/>
            <p:nvPr/>
          </p:nvSpPr>
          <p:spPr>
            <a:xfrm rot="5400000">
              <a:off x="8210603" y="4111678"/>
              <a:ext cx="257558" cy="177785"/>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p:cNvCxnSpPr/>
            <p:nvPr/>
          </p:nvCxnSpPr>
          <p:spPr>
            <a:xfrm flipV="1">
              <a:off x="8450510" y="4041669"/>
              <a:ext cx="0" cy="3049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直接连接符 64"/>
          <p:cNvCxnSpPr/>
          <p:nvPr/>
        </p:nvCxnSpPr>
        <p:spPr>
          <a:xfrm flipV="1">
            <a:off x="10198096" y="1523689"/>
            <a:ext cx="887742" cy="8877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7298421" y="3824551"/>
            <a:ext cx="1867436" cy="1867436"/>
            <a:chOff x="8680361" y="922734"/>
            <a:chExt cx="1867436" cy="1867436"/>
          </a:xfrm>
        </p:grpSpPr>
        <p:cxnSp>
          <p:nvCxnSpPr>
            <p:cNvPr id="70" name="直接连接符 69"/>
            <p:cNvCxnSpPr/>
            <p:nvPr/>
          </p:nvCxnSpPr>
          <p:spPr>
            <a:xfrm>
              <a:off x="8680361" y="2373643"/>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5400000">
              <a:off x="9244885" y="1856452"/>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rot="18900000">
            <a:off x="8065458" y="4845471"/>
            <a:ext cx="200021" cy="304906"/>
            <a:chOff x="8250489" y="4041669"/>
            <a:chExt cx="200021" cy="304906"/>
          </a:xfrm>
        </p:grpSpPr>
        <p:sp>
          <p:nvSpPr>
            <p:cNvPr id="73" name="等腰三角形 72"/>
            <p:cNvSpPr/>
            <p:nvPr/>
          </p:nvSpPr>
          <p:spPr>
            <a:xfrm rot="5400000">
              <a:off x="8210603" y="4111678"/>
              <a:ext cx="257558" cy="177785"/>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连接符 73"/>
            <p:cNvCxnSpPr/>
            <p:nvPr/>
          </p:nvCxnSpPr>
          <p:spPr>
            <a:xfrm flipV="1">
              <a:off x="8450510" y="4041669"/>
              <a:ext cx="0" cy="3049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5" name="直接连接符 74"/>
          <p:cNvCxnSpPr/>
          <p:nvPr/>
        </p:nvCxnSpPr>
        <p:spPr>
          <a:xfrm flipV="1">
            <a:off x="7899257" y="4387717"/>
            <a:ext cx="887742" cy="8877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rot="8177722">
            <a:off x="8417450" y="4524664"/>
            <a:ext cx="200021" cy="304906"/>
            <a:chOff x="8250489" y="4041669"/>
            <a:chExt cx="200021" cy="304906"/>
          </a:xfrm>
        </p:grpSpPr>
        <p:sp>
          <p:nvSpPr>
            <p:cNvPr id="77" name="等腰三角形 76"/>
            <p:cNvSpPr/>
            <p:nvPr/>
          </p:nvSpPr>
          <p:spPr>
            <a:xfrm rot="5400000">
              <a:off x="8210603" y="4111678"/>
              <a:ext cx="257558" cy="177785"/>
            </a:xfrm>
            <a:prstGeom prst="triangl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p:cNvCxnSpPr/>
            <p:nvPr/>
          </p:nvCxnSpPr>
          <p:spPr>
            <a:xfrm flipV="1">
              <a:off x="8450510" y="4041669"/>
              <a:ext cx="0" cy="3049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9584421" y="960522"/>
            <a:ext cx="1867436" cy="1867436"/>
            <a:chOff x="8680361" y="922734"/>
            <a:chExt cx="1867436" cy="1867436"/>
          </a:xfrm>
        </p:grpSpPr>
        <p:cxnSp>
          <p:nvCxnSpPr>
            <p:cNvPr id="80" name="直接连接符 79"/>
            <p:cNvCxnSpPr/>
            <p:nvPr/>
          </p:nvCxnSpPr>
          <p:spPr>
            <a:xfrm>
              <a:off x="8680361" y="2373643"/>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5400000">
              <a:off x="9244885" y="1856452"/>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9584421" y="3824551"/>
            <a:ext cx="1867436" cy="1867436"/>
            <a:chOff x="8680361" y="922734"/>
            <a:chExt cx="1867436" cy="1867436"/>
          </a:xfrm>
        </p:grpSpPr>
        <p:cxnSp>
          <p:nvCxnSpPr>
            <p:cNvPr id="87" name="直接连接符 86"/>
            <p:cNvCxnSpPr/>
            <p:nvPr/>
          </p:nvCxnSpPr>
          <p:spPr>
            <a:xfrm>
              <a:off x="8680361" y="2373643"/>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5400000">
              <a:off x="9244885" y="1856452"/>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rot="18900000">
            <a:off x="10351458" y="4845471"/>
            <a:ext cx="200021" cy="304906"/>
            <a:chOff x="8250489" y="4041669"/>
            <a:chExt cx="200021" cy="304906"/>
          </a:xfrm>
        </p:grpSpPr>
        <p:sp>
          <p:nvSpPr>
            <p:cNvPr id="90" name="等腰三角形 89"/>
            <p:cNvSpPr/>
            <p:nvPr/>
          </p:nvSpPr>
          <p:spPr>
            <a:xfrm rot="5400000">
              <a:off x="8210603" y="4111678"/>
              <a:ext cx="257558" cy="177785"/>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p:cNvCxnSpPr/>
            <p:nvPr/>
          </p:nvCxnSpPr>
          <p:spPr>
            <a:xfrm flipV="1">
              <a:off x="8450510" y="4041669"/>
              <a:ext cx="0" cy="3049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2" name="直接连接符 91"/>
          <p:cNvCxnSpPr/>
          <p:nvPr/>
        </p:nvCxnSpPr>
        <p:spPr>
          <a:xfrm flipV="1">
            <a:off x="10185257" y="4387717"/>
            <a:ext cx="887742" cy="8877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文本框 95"/>
          <p:cNvSpPr txBox="1"/>
          <p:nvPr/>
        </p:nvSpPr>
        <p:spPr>
          <a:xfrm>
            <a:off x="8367801" y="2866560"/>
            <a:ext cx="2288263" cy="523220"/>
          </a:xfrm>
          <a:prstGeom prst="rect">
            <a:avLst/>
          </a:prstGeom>
          <a:noFill/>
        </p:spPr>
        <p:txBody>
          <a:bodyPr wrap="square" rtlCol="0">
            <a:spAutoFit/>
          </a:bodyPr>
          <a:lstStyle/>
          <a:p>
            <a:pPr algn="ctr"/>
            <a:r>
              <a:rPr lang="en-US" altLang="zh-CN" sz="2800"/>
              <a:t>Mask ROM</a:t>
            </a:r>
            <a:endParaRPr lang="en-US" altLang="zh-CN" sz="2800"/>
          </a:p>
        </p:txBody>
      </p:sp>
      <p:sp>
        <p:nvSpPr>
          <p:cNvPr id="97" name="文本框 96"/>
          <p:cNvSpPr txBox="1"/>
          <p:nvPr/>
        </p:nvSpPr>
        <p:spPr>
          <a:xfrm>
            <a:off x="8367801" y="5784117"/>
            <a:ext cx="2288263" cy="523220"/>
          </a:xfrm>
          <a:prstGeom prst="rect">
            <a:avLst/>
          </a:prstGeom>
          <a:noFill/>
        </p:spPr>
        <p:txBody>
          <a:bodyPr wrap="square" rtlCol="0">
            <a:spAutoFit/>
          </a:bodyPr>
          <a:lstStyle/>
          <a:p>
            <a:pPr algn="ctr"/>
            <a:r>
              <a:rPr lang="en-US" altLang="zh-CN" sz="2800"/>
              <a:t>PROM</a:t>
            </a:r>
            <a:endParaRPr lang="en-US" altLang="zh-CN" sz="2800"/>
          </a:p>
        </p:txBody>
      </p:sp>
      <p:cxnSp>
        <p:nvCxnSpPr>
          <p:cNvPr id="99" name="直接箭头连接符 98"/>
          <p:cNvCxnSpPr>
            <a:stCxn id="48" idx="6"/>
          </p:cNvCxnSpPr>
          <p:nvPr/>
        </p:nvCxnSpPr>
        <p:spPr>
          <a:xfrm flipV="1">
            <a:off x="5495640" y="2035171"/>
            <a:ext cx="1386649" cy="47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48" idx="6"/>
          </p:cNvCxnSpPr>
          <p:nvPr/>
        </p:nvCxnSpPr>
        <p:spPr>
          <a:xfrm>
            <a:off x="5495640" y="2039920"/>
            <a:ext cx="1396313" cy="2470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6891953" y="670277"/>
            <a:ext cx="4905083" cy="272443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6891953" y="3672243"/>
            <a:ext cx="4905083" cy="272443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AT24C02</a:t>
            </a:r>
            <a:r>
              <a:rPr lang="zh-CN" altLang="en-US" sz="3200">
                <a:latin typeface="等线" panose="02010600030101010101" pitchFamily="2" charset="-122"/>
                <a:ea typeface="等线" panose="02010600030101010101" pitchFamily="2" charset="-122"/>
              </a:rPr>
              <a:t>介绍</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AT24C02</a:t>
            </a:r>
            <a:r>
              <a:rPr lang="zh-CN" altLang="en-US" sz="2800"/>
              <a:t>是一种可以实现掉电不丢失的存储器，可用于保存单片机运行时想要永久保存的数据信息</a:t>
            </a:r>
            <a:endParaRPr lang="en-US" altLang="zh-CN" sz="2800"/>
          </a:p>
          <a:p>
            <a:pPr marL="457200" indent="-457200">
              <a:buFont typeface="Arial" panose="020B0604020202020204" pitchFamily="34" charset="0"/>
              <a:buChar char="•"/>
            </a:pPr>
            <a:r>
              <a:rPr lang="zh-CN" altLang="en-US" sz="2800"/>
              <a:t>存储介质：</a:t>
            </a:r>
            <a:r>
              <a:rPr lang="en-US" altLang="zh-CN" sz="2800"/>
              <a:t>E2PROM</a:t>
            </a:r>
            <a:endParaRPr lang="en-US" altLang="zh-CN" sz="2800"/>
          </a:p>
          <a:p>
            <a:pPr marL="457200" indent="-457200">
              <a:buFont typeface="Arial" panose="020B0604020202020204" pitchFamily="34" charset="0"/>
              <a:buChar char="•"/>
            </a:pPr>
            <a:r>
              <a:rPr lang="zh-CN" altLang="en-US" sz="2800"/>
              <a:t>通讯接口：</a:t>
            </a:r>
            <a:r>
              <a:rPr lang="en-US" altLang="zh-CN" sz="2800"/>
              <a:t>I2C</a:t>
            </a:r>
            <a:r>
              <a:rPr lang="zh-CN" altLang="en-US" sz="2800"/>
              <a:t>总线</a:t>
            </a:r>
            <a:endParaRPr lang="en-US" altLang="zh-CN" sz="2800"/>
          </a:p>
          <a:p>
            <a:pPr marL="457200" indent="-457200">
              <a:buFont typeface="Arial" panose="020B0604020202020204" pitchFamily="34" charset="0"/>
              <a:buChar char="•"/>
            </a:pPr>
            <a:r>
              <a:rPr lang="zh-CN" altLang="en-US" sz="2800"/>
              <a:t>容量：</a:t>
            </a:r>
            <a:r>
              <a:rPr lang="en-US" altLang="zh-CN" sz="2800"/>
              <a:t>256</a:t>
            </a:r>
            <a:r>
              <a:rPr lang="zh-CN" altLang="en-US" sz="2800"/>
              <a:t>字节</a:t>
            </a:r>
            <a:endParaRPr lang="en-US" altLang="zh-CN" sz="280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51344" y="3483142"/>
            <a:ext cx="2580952" cy="2580952"/>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7697" y="3483142"/>
            <a:ext cx="2580952" cy="2580952"/>
          </a:xfrm>
          <a:prstGeom prst="rect">
            <a:avLst/>
          </a:prstGeom>
        </p:spPr>
      </p:pic>
      <p:pic>
        <p:nvPicPr>
          <p:cNvPr id="9" name="图片 8"/>
          <p:cNvPicPr>
            <a:picLocks noChangeAspect="1"/>
          </p:cNvPicPr>
          <p:nvPr/>
        </p:nvPicPr>
        <p:blipFill>
          <a:blip r:embed="rId3"/>
          <a:stretch>
            <a:fillRect/>
          </a:stretch>
        </p:blipFill>
        <p:spPr>
          <a:xfrm>
            <a:off x="1249276" y="3949384"/>
            <a:ext cx="2466667" cy="1666667"/>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引脚及应用电路</a:t>
            </a:r>
            <a:endParaRPr lang="zh-CN" altLang="en-US" sz="3200">
              <a:latin typeface="等线" panose="02010600030101010101" pitchFamily="2" charset="-122"/>
              <a:ea typeface="等线" panose="02010600030101010101" pitchFamily="2" charset="-122"/>
            </a:endParaRPr>
          </a:p>
        </p:txBody>
      </p:sp>
      <p:graphicFrame>
        <p:nvGraphicFramePr>
          <p:cNvPr id="3" name="表格 4"/>
          <p:cNvGraphicFramePr>
            <a:graphicFrameLocks noGrp="1"/>
          </p:cNvGraphicFramePr>
          <p:nvPr/>
        </p:nvGraphicFramePr>
        <p:xfrm>
          <a:off x="611507" y="2501900"/>
          <a:ext cx="4250424" cy="1854200"/>
        </p:xfrm>
        <a:graphic>
          <a:graphicData uri="http://schemas.openxmlformats.org/drawingml/2006/table">
            <a:tbl>
              <a:tblPr firstRow="1" bandRow="1">
                <a:tableStyleId>{93296810-A885-4BE3-A3E7-6D5BEEA58F35}</a:tableStyleId>
              </a:tblPr>
              <a:tblGrid>
                <a:gridCol w="1629148"/>
                <a:gridCol w="2621276"/>
              </a:tblGrid>
              <a:tr h="370840">
                <a:tc>
                  <a:txBody>
                    <a:bodyPr/>
                    <a:lstStyle/>
                    <a:p>
                      <a:pPr algn="ctr"/>
                      <a:r>
                        <a:rPr lang="zh-CN" altLang="en-US"/>
                        <a:t>引脚</a:t>
                      </a:r>
                      <a:endParaRPr lang="zh-CN" altLang="en-US"/>
                    </a:p>
                  </a:txBody>
                  <a:tcPr/>
                </a:tc>
                <a:tc>
                  <a:txBody>
                    <a:bodyPr/>
                    <a:lstStyle/>
                    <a:p>
                      <a:pPr algn="ctr"/>
                      <a:r>
                        <a:rPr lang="zh-CN" altLang="en-US"/>
                        <a:t>功能</a:t>
                      </a:r>
                      <a:endParaRPr lang="zh-CN" altLang="en-US"/>
                    </a:p>
                  </a:txBody>
                  <a:tcPr/>
                </a:tc>
              </a:tr>
              <a:tr h="370840">
                <a:tc>
                  <a:txBody>
                    <a:bodyPr/>
                    <a:lstStyle/>
                    <a:p>
                      <a:pPr algn="ctr"/>
                      <a:r>
                        <a:rPr lang="en-US" altLang="zh-CN"/>
                        <a:t>VCC</a:t>
                      </a:r>
                      <a:r>
                        <a:rPr lang="zh-CN" altLang="en-US"/>
                        <a:t>、</a:t>
                      </a:r>
                      <a:r>
                        <a:rPr lang="en-US" altLang="zh-CN"/>
                        <a:t>GND</a:t>
                      </a:r>
                      <a:endParaRPr lang="zh-CN" altLang="en-US"/>
                    </a:p>
                  </a:txBody>
                  <a:tcPr/>
                </a:tc>
                <a:tc>
                  <a:txBody>
                    <a:bodyPr/>
                    <a:lstStyle/>
                    <a:p>
                      <a:pPr algn="ctr"/>
                      <a:r>
                        <a:rPr lang="zh-CN" altLang="en-US"/>
                        <a:t>电源（</a:t>
                      </a:r>
                      <a:r>
                        <a:rPr lang="en-US" altLang="zh-CN" sz="1800" b="0" i="0" kern="1200">
                          <a:solidFill>
                            <a:schemeClr val="dk1"/>
                          </a:solidFill>
                          <a:effectLst/>
                          <a:latin typeface="+mn-lt"/>
                          <a:ea typeface="+mn-ea"/>
                          <a:cs typeface="+mn-cs"/>
                        </a:rPr>
                        <a:t>1.8V~5.5V</a:t>
                      </a:r>
                      <a:r>
                        <a:rPr lang="en-US" altLang="zh-CN"/>
                        <a:t> </a:t>
                      </a:r>
                      <a:r>
                        <a:rPr lang="zh-CN" altLang="en-US"/>
                        <a:t>）</a:t>
                      </a:r>
                      <a:endParaRPr lang="zh-CN" altLang="en-US"/>
                    </a:p>
                  </a:txBody>
                  <a:tcPr/>
                </a:tc>
              </a:tr>
              <a:tr h="370840">
                <a:tc>
                  <a:txBody>
                    <a:bodyPr/>
                    <a:lstStyle/>
                    <a:p>
                      <a:pPr algn="ctr"/>
                      <a:r>
                        <a:rPr lang="en-US" altLang="zh-CN"/>
                        <a:t>WP</a:t>
                      </a:r>
                      <a:endParaRPr lang="zh-CN" altLang="en-US"/>
                    </a:p>
                  </a:txBody>
                  <a:tcPr/>
                </a:tc>
                <a:tc>
                  <a:txBody>
                    <a:bodyPr/>
                    <a:lstStyle/>
                    <a:p>
                      <a:pPr algn="ctr"/>
                      <a:r>
                        <a:rPr lang="zh-CN" altLang="en-US"/>
                        <a:t>写保护（高电平有效）</a:t>
                      </a:r>
                      <a:endParaRPr lang="zh-CN" altLang="en-US"/>
                    </a:p>
                  </a:txBody>
                  <a:tcPr/>
                </a:tc>
              </a:tr>
              <a:tr h="370840">
                <a:tc>
                  <a:txBody>
                    <a:bodyPr/>
                    <a:lstStyle/>
                    <a:p>
                      <a:pPr algn="ctr"/>
                      <a:r>
                        <a:rPr lang="en-US" altLang="zh-CN"/>
                        <a:t>SCL</a:t>
                      </a:r>
                      <a:r>
                        <a:rPr lang="zh-CN" altLang="en-US"/>
                        <a:t>、</a:t>
                      </a:r>
                      <a:r>
                        <a:rPr lang="en-US" altLang="zh-CN"/>
                        <a:t>SDA</a:t>
                      </a:r>
                      <a:endParaRPr lang="zh-CN" altLang="en-US"/>
                    </a:p>
                  </a:txBody>
                  <a:tcPr/>
                </a:tc>
                <a:tc>
                  <a:txBody>
                    <a:bodyPr/>
                    <a:lstStyle/>
                    <a:p>
                      <a:pPr algn="ctr"/>
                      <a:r>
                        <a:rPr lang="en-US" altLang="zh-CN"/>
                        <a:t>I2C</a:t>
                      </a:r>
                      <a:r>
                        <a:rPr lang="zh-CN" altLang="en-US"/>
                        <a:t>接口</a:t>
                      </a:r>
                      <a:endParaRPr lang="zh-CN" altLang="en-US"/>
                    </a:p>
                  </a:txBody>
                  <a:tcPr/>
                </a:tc>
              </a:tr>
              <a:tr h="370840">
                <a:tc>
                  <a:txBody>
                    <a:bodyPr/>
                    <a:lstStyle/>
                    <a:p>
                      <a:pPr algn="ctr"/>
                      <a:r>
                        <a:rPr lang="en-US" altLang="zh-CN"/>
                        <a:t>A0</a:t>
                      </a:r>
                      <a:r>
                        <a:rPr lang="zh-CN" altLang="en-US"/>
                        <a:t>、</a:t>
                      </a:r>
                      <a:r>
                        <a:rPr lang="en-US" altLang="zh-CN"/>
                        <a:t>A1</a:t>
                      </a:r>
                      <a:r>
                        <a:rPr lang="zh-CN" altLang="en-US"/>
                        <a:t>、</a:t>
                      </a:r>
                      <a:r>
                        <a:rPr lang="en-US" altLang="zh-CN"/>
                        <a:t>A2</a:t>
                      </a:r>
                      <a:endParaRPr lang="zh-CN" altLang="en-US"/>
                    </a:p>
                  </a:txBody>
                  <a:tcPr/>
                </a:tc>
                <a:tc>
                  <a:txBody>
                    <a:bodyPr/>
                    <a:lstStyle/>
                    <a:p>
                      <a:pPr algn="ctr"/>
                      <a:r>
                        <a:rPr lang="en-US" altLang="zh-CN"/>
                        <a:t>I2C</a:t>
                      </a:r>
                      <a:r>
                        <a:rPr lang="zh-CN" altLang="en-US"/>
                        <a:t>地址</a:t>
                      </a:r>
                      <a:endParaRPr lang="zh-CN" altLang="en-US"/>
                    </a:p>
                  </a:txBody>
                  <a:tcPr/>
                </a:tc>
              </a:tr>
            </a:tbl>
          </a:graphicData>
        </a:graphic>
      </p:graphicFrame>
      <p:pic>
        <p:nvPicPr>
          <p:cNvPr id="7" name="图片 6"/>
          <p:cNvPicPr>
            <a:picLocks noChangeAspect="1"/>
          </p:cNvPicPr>
          <p:nvPr/>
        </p:nvPicPr>
        <p:blipFill>
          <a:blip r:embed="rId1"/>
          <a:stretch>
            <a:fillRect/>
          </a:stretch>
        </p:blipFill>
        <p:spPr>
          <a:xfrm>
            <a:off x="5606645" y="1776619"/>
            <a:ext cx="5666667" cy="3304762"/>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内部结构框图</a:t>
            </a:r>
            <a:endParaRPr lang="zh-CN" altLang="en-US" sz="3200">
              <a:latin typeface="等线" panose="02010600030101010101" pitchFamily="2" charset="-122"/>
            </a:endParaRPr>
          </a:p>
        </p:txBody>
      </p:sp>
      <p:pic>
        <p:nvPicPr>
          <p:cNvPr id="2" name="图片 1"/>
          <p:cNvPicPr>
            <a:picLocks noChangeAspect="1"/>
          </p:cNvPicPr>
          <p:nvPr/>
        </p:nvPicPr>
        <p:blipFill>
          <a:blip r:embed="rId1"/>
          <a:stretch>
            <a:fillRect/>
          </a:stretch>
        </p:blipFill>
        <p:spPr>
          <a:xfrm>
            <a:off x="2529333" y="1086935"/>
            <a:ext cx="7133333" cy="56000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总线介绍</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I2C</a:t>
            </a:r>
            <a:r>
              <a:rPr lang="zh-CN" altLang="en-US" sz="2800"/>
              <a:t>总线（</a:t>
            </a:r>
            <a:r>
              <a:rPr lang="en-US" altLang="zh-CN" sz="2800"/>
              <a:t>Inter IC BUS</a:t>
            </a:r>
            <a:r>
              <a:rPr lang="zh-CN" altLang="en-US" sz="2800"/>
              <a:t>）是由</a:t>
            </a:r>
            <a:r>
              <a:rPr lang="en-US" altLang="zh-CN" sz="2800"/>
              <a:t>Philips</a:t>
            </a:r>
            <a:r>
              <a:rPr lang="zh-CN" altLang="en-US" sz="2800"/>
              <a:t>公司开发的一种通用数据总线</a:t>
            </a:r>
            <a:endParaRPr lang="en-US" altLang="zh-CN" sz="2800"/>
          </a:p>
          <a:p>
            <a:pPr marL="457200" indent="-457200">
              <a:buFont typeface="Arial" panose="020B0604020202020204" pitchFamily="34" charset="0"/>
              <a:buChar char="•"/>
            </a:pPr>
            <a:r>
              <a:rPr lang="zh-CN" altLang="en-US" sz="2800"/>
              <a:t>两根通信线：</a:t>
            </a:r>
            <a:r>
              <a:rPr lang="en-US" altLang="zh-CN" sz="2800"/>
              <a:t>SCL</a:t>
            </a:r>
            <a:r>
              <a:rPr lang="zh-CN" altLang="en-US" sz="2800"/>
              <a:t>（</a:t>
            </a:r>
            <a:r>
              <a:rPr lang="en-US" altLang="zh-CN" sz="2800"/>
              <a:t>Serial Clock</a:t>
            </a:r>
            <a:r>
              <a:rPr lang="zh-CN" altLang="en-US" sz="2800"/>
              <a:t>）、</a:t>
            </a:r>
            <a:r>
              <a:rPr lang="en-US" altLang="zh-CN" sz="2800"/>
              <a:t>SDA</a:t>
            </a:r>
            <a:r>
              <a:rPr lang="zh-CN" altLang="en-US" sz="2800"/>
              <a:t>（</a:t>
            </a:r>
            <a:r>
              <a:rPr lang="en-US" altLang="zh-CN" sz="2800"/>
              <a:t>Serial Data</a:t>
            </a:r>
            <a:r>
              <a:rPr lang="zh-CN" altLang="en-US" sz="2800"/>
              <a:t>）</a:t>
            </a:r>
            <a:endParaRPr lang="en-US" altLang="zh-CN" sz="2800"/>
          </a:p>
          <a:p>
            <a:pPr marL="457200" indent="-457200">
              <a:buFont typeface="Arial" panose="020B0604020202020204" pitchFamily="34" charset="0"/>
              <a:buChar char="•"/>
            </a:pPr>
            <a:r>
              <a:rPr lang="zh-CN" altLang="en-US" sz="2800"/>
              <a:t>同步、半双工，带数据应答</a:t>
            </a:r>
            <a:endParaRPr lang="en-US" altLang="zh-CN" sz="2800"/>
          </a:p>
          <a:p>
            <a:pPr marL="457200" indent="-457200">
              <a:buFont typeface="Arial" panose="020B0604020202020204" pitchFamily="34" charset="0"/>
              <a:buChar char="•"/>
            </a:pPr>
            <a:r>
              <a:rPr lang="zh-CN" altLang="en-US" sz="2800"/>
              <a:t>通用的</a:t>
            </a:r>
            <a:r>
              <a:rPr lang="en-US" altLang="zh-CN" sz="2800"/>
              <a:t>I2C</a:t>
            </a:r>
            <a:r>
              <a:rPr lang="zh-CN" altLang="en-US" sz="2800"/>
              <a:t>总线，可以使各种设备的通信标准统一，对于厂家来说，使用成熟的方案可以缩短芯片设计周期、提高稳定性，对于应用者来说，使用通用的通信协议可以避免学习各种各样的自定义协议，降低了学习和应用的难度</a:t>
            </a:r>
            <a:endParaRPr lang="en-US" altLang="zh-CN" sz="2800"/>
          </a:p>
        </p:txBody>
      </p:sp>
      <p:pic>
        <p:nvPicPr>
          <p:cNvPr id="2" name="图片 1"/>
          <p:cNvPicPr>
            <a:picLocks noChangeAspect="1"/>
          </p:cNvPicPr>
          <p:nvPr/>
        </p:nvPicPr>
        <p:blipFill>
          <a:blip r:embed="rId1"/>
          <a:stretch>
            <a:fillRect/>
          </a:stretch>
        </p:blipFill>
        <p:spPr>
          <a:xfrm>
            <a:off x="1768046" y="4493941"/>
            <a:ext cx="2546491" cy="2192994"/>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0871" y="4493941"/>
            <a:ext cx="2192994" cy="2192994"/>
          </a:xfrm>
          <a:prstGeom prst="rect">
            <a:avLst/>
          </a:prstGeom>
        </p:spPr>
      </p:pic>
      <p:pic>
        <p:nvPicPr>
          <p:cNvPr id="7" name="图片 6"/>
          <p:cNvPicPr>
            <a:picLocks noChangeAspect="1"/>
          </p:cNvPicPr>
          <p:nvPr/>
        </p:nvPicPr>
        <p:blipFill>
          <a:blip r:embed="rId3"/>
          <a:stretch>
            <a:fillRect/>
          </a:stretch>
        </p:blipFill>
        <p:spPr>
          <a:xfrm>
            <a:off x="7780200" y="4493941"/>
            <a:ext cx="2510498" cy="2192994"/>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电路规范</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所有</a:t>
            </a:r>
            <a:r>
              <a:rPr lang="en-US" altLang="zh-CN" sz="2800"/>
              <a:t>I2C</a:t>
            </a:r>
            <a:r>
              <a:rPr lang="zh-CN" altLang="en-US" sz="2800"/>
              <a:t>设备的</a:t>
            </a:r>
            <a:r>
              <a:rPr lang="en-US" altLang="zh-CN" sz="2800"/>
              <a:t>SCL</a:t>
            </a:r>
            <a:r>
              <a:rPr lang="zh-CN" altLang="en-US" sz="2800"/>
              <a:t>连在一起，</a:t>
            </a:r>
            <a:r>
              <a:rPr lang="en-US" altLang="zh-CN" sz="2800"/>
              <a:t>SDA</a:t>
            </a:r>
            <a:r>
              <a:rPr lang="zh-CN" altLang="en-US" sz="2800"/>
              <a:t>连在一起</a:t>
            </a:r>
            <a:endParaRPr lang="en-US" altLang="zh-CN" sz="2800"/>
          </a:p>
          <a:p>
            <a:pPr marL="457200" indent="-457200">
              <a:buFont typeface="Arial" panose="020B0604020202020204" pitchFamily="34" charset="0"/>
              <a:buChar char="•"/>
            </a:pPr>
            <a:r>
              <a:rPr lang="zh-CN" altLang="en-US" sz="2800"/>
              <a:t>设备的</a:t>
            </a:r>
            <a:r>
              <a:rPr lang="en-US" altLang="zh-CN" sz="2800"/>
              <a:t>SCL</a:t>
            </a:r>
            <a:r>
              <a:rPr lang="zh-CN" altLang="en-US" sz="2800"/>
              <a:t>和</a:t>
            </a:r>
            <a:r>
              <a:rPr lang="en-US" altLang="zh-CN" sz="2800"/>
              <a:t>SDA</a:t>
            </a:r>
            <a:r>
              <a:rPr lang="zh-CN" altLang="en-US" sz="2800"/>
              <a:t>均要配置成开漏输出模式</a:t>
            </a:r>
            <a:endParaRPr lang="en-US" altLang="zh-CN" sz="2800"/>
          </a:p>
          <a:p>
            <a:pPr marL="457200" indent="-457200">
              <a:buFont typeface="Arial" panose="020B0604020202020204" pitchFamily="34" charset="0"/>
              <a:buChar char="•"/>
            </a:pPr>
            <a:r>
              <a:rPr lang="en-US" altLang="zh-CN" sz="2800"/>
              <a:t>SCL</a:t>
            </a:r>
            <a:r>
              <a:rPr lang="zh-CN" altLang="en-US" sz="2800"/>
              <a:t>和</a:t>
            </a:r>
            <a:r>
              <a:rPr lang="en-US" altLang="zh-CN" sz="2800"/>
              <a:t>SDA</a:t>
            </a:r>
            <a:r>
              <a:rPr lang="zh-CN" altLang="en-US" sz="2800"/>
              <a:t>各添加一个上拉电阻，阻值一般为</a:t>
            </a:r>
            <a:r>
              <a:rPr lang="en-US" altLang="zh-CN" sz="2800"/>
              <a:t>4.7KΩ</a:t>
            </a:r>
            <a:r>
              <a:rPr lang="zh-CN" altLang="en-US" sz="2800"/>
              <a:t>左右</a:t>
            </a:r>
            <a:endParaRPr lang="en-US" altLang="zh-CN" sz="2800"/>
          </a:p>
          <a:p>
            <a:pPr marL="457200" indent="-457200">
              <a:buFont typeface="Arial" panose="020B0604020202020204" pitchFamily="34" charset="0"/>
              <a:buChar char="•"/>
            </a:pPr>
            <a:r>
              <a:rPr lang="zh-CN" altLang="en-US" sz="2800"/>
              <a:t>开漏输出和上拉电阻的共同作用实现了“线与”的功能，此设计主要是为了解决多机通信互相干扰的问题</a:t>
            </a:r>
            <a:endParaRPr lang="en-US" altLang="zh-CN" sz="280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0534" y="3760151"/>
            <a:ext cx="5879108" cy="2801597"/>
          </a:xfrm>
          <a:prstGeom prst="rect">
            <a:avLst/>
          </a:prstGeom>
        </p:spPr>
      </p:pic>
      <p:pic>
        <p:nvPicPr>
          <p:cNvPr id="9" name="图片 8"/>
          <p:cNvPicPr>
            <a:picLocks noChangeAspect="1"/>
          </p:cNvPicPr>
          <p:nvPr/>
        </p:nvPicPr>
        <p:blipFill>
          <a:blip r:embed="rId2"/>
          <a:stretch>
            <a:fillRect/>
          </a:stretch>
        </p:blipFill>
        <p:spPr>
          <a:xfrm>
            <a:off x="7166434" y="3952340"/>
            <a:ext cx="3796680" cy="241722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时序结构</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起始条件：</a:t>
            </a:r>
            <a:r>
              <a:rPr lang="en-US" altLang="zh-CN" sz="2800"/>
              <a:t>SCL</a:t>
            </a:r>
            <a:r>
              <a:rPr lang="zh-CN" altLang="en-US" sz="2800"/>
              <a:t>高电平期间，</a:t>
            </a:r>
            <a:r>
              <a:rPr lang="en-US" altLang="zh-CN" sz="2800"/>
              <a:t>SDA</a:t>
            </a:r>
            <a:r>
              <a:rPr lang="zh-CN" altLang="en-US" sz="2800"/>
              <a:t>从高电平切换到低电平</a:t>
            </a:r>
            <a:endParaRPr lang="en-US" altLang="zh-CN" sz="2800"/>
          </a:p>
          <a:p>
            <a:pPr marL="457200" indent="-457200">
              <a:buFont typeface="Arial" panose="020B0604020202020204" pitchFamily="34" charset="0"/>
              <a:buChar char="•"/>
            </a:pPr>
            <a:r>
              <a:rPr lang="zh-CN" altLang="en-US" sz="2800"/>
              <a:t>终止条件：</a:t>
            </a:r>
            <a:r>
              <a:rPr lang="en-US" altLang="zh-CN" sz="2800"/>
              <a:t>SCL</a:t>
            </a:r>
            <a:r>
              <a:rPr lang="zh-CN" altLang="en-US" sz="2800"/>
              <a:t>高电平期间，</a:t>
            </a:r>
            <a:r>
              <a:rPr lang="en-US" altLang="zh-CN" sz="2800"/>
              <a:t>SDA</a:t>
            </a:r>
            <a:r>
              <a:rPr lang="zh-CN" altLang="en-US" sz="2800"/>
              <a:t>从低电平切换到高电平</a:t>
            </a:r>
            <a:endParaRPr lang="en-US" altLang="zh-CN" sz="2800"/>
          </a:p>
        </p:txBody>
      </p:sp>
      <p:grpSp>
        <p:nvGrpSpPr>
          <p:cNvPr id="64" name="组合 63"/>
          <p:cNvGrpSpPr/>
          <p:nvPr/>
        </p:nvGrpSpPr>
        <p:grpSpPr>
          <a:xfrm>
            <a:off x="2230591" y="4387099"/>
            <a:ext cx="2425657" cy="523220"/>
            <a:chOff x="2220800" y="4535430"/>
            <a:chExt cx="2425657" cy="523220"/>
          </a:xfrm>
        </p:grpSpPr>
        <p:cxnSp>
          <p:nvCxnSpPr>
            <p:cNvPr id="16" name="直接连接符 15"/>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352800" y="5058650"/>
              <a:ext cx="1293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2645803" y="3029252"/>
            <a:ext cx="1056068" cy="221182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577650" y="5726859"/>
            <a:ext cx="1287887"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40" name="矩形 39"/>
          <p:cNvSpPr/>
          <p:nvPr/>
        </p:nvSpPr>
        <p:spPr>
          <a:xfrm>
            <a:off x="8503276" y="3029252"/>
            <a:ext cx="1056068" cy="221182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8431264" y="5726859"/>
            <a:ext cx="1287887"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56" name="文本框 55"/>
          <p:cNvSpPr txBox="1"/>
          <p:nvPr/>
        </p:nvSpPr>
        <p:spPr>
          <a:xfrm>
            <a:off x="6096000" y="3302929"/>
            <a:ext cx="1180563" cy="523220"/>
          </a:xfrm>
          <a:prstGeom prst="rect">
            <a:avLst/>
          </a:prstGeom>
          <a:noFill/>
        </p:spPr>
        <p:txBody>
          <a:bodyPr wrap="square" rtlCol="0">
            <a:spAutoFit/>
          </a:bodyPr>
          <a:lstStyle/>
          <a:p>
            <a:pPr algn="ctr"/>
            <a:r>
              <a:rPr lang="en-US" altLang="zh-CN" sz="2800"/>
              <a:t>SCL</a:t>
            </a:r>
            <a:endParaRPr lang="en-US" altLang="zh-CN" sz="2800"/>
          </a:p>
        </p:txBody>
      </p:sp>
      <p:sp>
        <p:nvSpPr>
          <p:cNvPr id="57" name="文本框 56"/>
          <p:cNvSpPr txBox="1"/>
          <p:nvPr/>
        </p:nvSpPr>
        <p:spPr>
          <a:xfrm>
            <a:off x="6096000" y="4387099"/>
            <a:ext cx="1180563" cy="523220"/>
          </a:xfrm>
          <a:prstGeom prst="rect">
            <a:avLst/>
          </a:prstGeom>
          <a:noFill/>
        </p:spPr>
        <p:txBody>
          <a:bodyPr wrap="square" rtlCol="0">
            <a:spAutoFit/>
          </a:bodyPr>
          <a:lstStyle/>
          <a:p>
            <a:pPr algn="ctr"/>
            <a:r>
              <a:rPr lang="en-US" altLang="zh-CN" sz="2800"/>
              <a:t>SDA</a:t>
            </a:r>
            <a:endParaRPr lang="en-US" altLang="zh-CN" sz="2800"/>
          </a:p>
        </p:txBody>
      </p:sp>
      <p:grpSp>
        <p:nvGrpSpPr>
          <p:cNvPr id="65" name="组合 64"/>
          <p:cNvGrpSpPr/>
          <p:nvPr/>
        </p:nvGrpSpPr>
        <p:grpSpPr>
          <a:xfrm flipV="1">
            <a:off x="7276563" y="4387099"/>
            <a:ext cx="2810412" cy="523220"/>
            <a:chOff x="1424991" y="4535430"/>
            <a:chExt cx="2810412" cy="523220"/>
          </a:xfrm>
        </p:grpSpPr>
        <p:cxnSp>
          <p:nvCxnSpPr>
            <p:cNvPr id="66" name="直接连接符 65"/>
            <p:cNvCxnSpPr/>
            <p:nvPr/>
          </p:nvCxnSpPr>
          <p:spPr>
            <a:xfrm flipV="1">
              <a:off x="1424991" y="4535430"/>
              <a:ext cx="16458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3352800" y="5058650"/>
              <a:ext cx="882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2228045" y="3302929"/>
            <a:ext cx="2428203" cy="523220"/>
            <a:chOff x="1418286" y="4535430"/>
            <a:chExt cx="2428203" cy="523220"/>
          </a:xfrm>
        </p:grpSpPr>
        <p:cxnSp>
          <p:nvCxnSpPr>
            <p:cNvPr id="70" name="直接连接符 69"/>
            <p:cNvCxnSpPr/>
            <p:nvPr/>
          </p:nvCxnSpPr>
          <p:spPr>
            <a:xfrm>
              <a:off x="1418286" y="4535430"/>
              <a:ext cx="1652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352800" y="5058650"/>
              <a:ext cx="4936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组合 74"/>
          <p:cNvGrpSpPr/>
          <p:nvPr/>
        </p:nvGrpSpPr>
        <p:grpSpPr>
          <a:xfrm flipV="1">
            <a:off x="7276563" y="3302929"/>
            <a:ext cx="2810412" cy="523220"/>
            <a:chOff x="2333759" y="4535430"/>
            <a:chExt cx="2810412" cy="523220"/>
          </a:xfrm>
        </p:grpSpPr>
        <p:cxnSp>
          <p:nvCxnSpPr>
            <p:cNvPr id="76" name="直接连接符 75"/>
            <p:cNvCxnSpPr/>
            <p:nvPr/>
          </p:nvCxnSpPr>
          <p:spPr>
            <a:xfrm flipV="1">
              <a:off x="2333759" y="4535430"/>
              <a:ext cx="7370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3352800" y="5058650"/>
              <a:ext cx="17913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1051322" y="3302929"/>
            <a:ext cx="1180563" cy="523220"/>
          </a:xfrm>
          <a:prstGeom prst="rect">
            <a:avLst/>
          </a:prstGeom>
          <a:noFill/>
        </p:spPr>
        <p:txBody>
          <a:bodyPr wrap="square" rtlCol="0">
            <a:spAutoFit/>
          </a:bodyPr>
          <a:lstStyle/>
          <a:p>
            <a:pPr algn="ctr"/>
            <a:r>
              <a:rPr lang="en-US" altLang="zh-CN" sz="2800"/>
              <a:t>SCL</a:t>
            </a:r>
            <a:endParaRPr lang="en-US" altLang="zh-CN" sz="2800"/>
          </a:p>
        </p:txBody>
      </p:sp>
      <p:sp>
        <p:nvSpPr>
          <p:cNvPr id="29" name="文本框 28"/>
          <p:cNvSpPr txBox="1"/>
          <p:nvPr/>
        </p:nvSpPr>
        <p:spPr>
          <a:xfrm>
            <a:off x="1051322" y="4387099"/>
            <a:ext cx="1180563" cy="523220"/>
          </a:xfrm>
          <a:prstGeom prst="rect">
            <a:avLst/>
          </a:prstGeom>
          <a:noFill/>
        </p:spPr>
        <p:txBody>
          <a:bodyPr wrap="square" rtlCol="0">
            <a:spAutoFit/>
          </a:bodyPr>
          <a:lstStyle/>
          <a:p>
            <a:pPr algn="ctr"/>
            <a:r>
              <a:rPr lang="en-US" altLang="zh-CN" sz="2800"/>
              <a:t>SDA</a:t>
            </a:r>
            <a:endParaRPr lang="en-US" altLang="zh-CN" sz="28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时序结构</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发送一个字节：</a:t>
            </a:r>
            <a:r>
              <a:rPr lang="en-US" altLang="zh-CN" sz="2800"/>
              <a:t>SCL</a:t>
            </a:r>
            <a:r>
              <a:rPr lang="zh-CN" altLang="en-US" sz="2800"/>
              <a:t>低电平期间，主机将数据位依次放到</a:t>
            </a:r>
            <a:r>
              <a:rPr lang="en-US" altLang="zh-CN" sz="2800"/>
              <a:t>SDA</a:t>
            </a:r>
            <a:r>
              <a:rPr lang="zh-CN" altLang="en-US" sz="2800"/>
              <a:t>线上（高位在前），然后拉高</a:t>
            </a:r>
            <a:r>
              <a:rPr lang="en-US" altLang="zh-CN" sz="2800"/>
              <a:t>SCL</a:t>
            </a:r>
            <a:r>
              <a:rPr lang="zh-CN" altLang="en-US" sz="2800"/>
              <a:t>，从机将在</a:t>
            </a:r>
            <a:r>
              <a:rPr lang="en-US" altLang="zh-CN" sz="2800"/>
              <a:t>SCL</a:t>
            </a:r>
            <a:r>
              <a:rPr lang="zh-CN" altLang="en-US" sz="2800"/>
              <a:t>高电平期间读取数据位，所以</a:t>
            </a:r>
            <a:r>
              <a:rPr lang="en-US" altLang="zh-CN" sz="2800"/>
              <a:t>SCL</a:t>
            </a:r>
            <a:r>
              <a:rPr lang="zh-CN" altLang="en-US" sz="2800"/>
              <a:t>高电平期间</a:t>
            </a:r>
            <a:r>
              <a:rPr lang="en-US" altLang="zh-CN" sz="2800"/>
              <a:t>SDA</a:t>
            </a:r>
            <a:r>
              <a:rPr lang="zh-CN" altLang="en-US" sz="2800"/>
              <a:t>不允许有数据变化，依次循环上述过程</a:t>
            </a:r>
            <a:r>
              <a:rPr lang="en-US" altLang="zh-CN" sz="2800"/>
              <a:t>8</a:t>
            </a:r>
            <a:r>
              <a:rPr lang="zh-CN" altLang="en-US" sz="2800"/>
              <a:t>次，即可发送一个字节</a:t>
            </a:r>
            <a:endParaRPr lang="en-US" altLang="zh-CN" sz="2800"/>
          </a:p>
          <a:p>
            <a:r>
              <a:rPr lang="en-US" altLang="zh-CN" sz="2800"/>
              <a:t>	</a:t>
            </a:r>
            <a:endParaRPr lang="en-US" altLang="zh-CN" sz="2800"/>
          </a:p>
        </p:txBody>
      </p:sp>
      <p:sp>
        <p:nvSpPr>
          <p:cNvPr id="7" name="文本框 6"/>
          <p:cNvSpPr txBox="1"/>
          <p:nvPr/>
        </p:nvSpPr>
        <p:spPr>
          <a:xfrm>
            <a:off x="171718" y="3818587"/>
            <a:ext cx="1180563" cy="523220"/>
          </a:xfrm>
          <a:prstGeom prst="rect">
            <a:avLst/>
          </a:prstGeom>
          <a:noFill/>
        </p:spPr>
        <p:txBody>
          <a:bodyPr wrap="square" rtlCol="0">
            <a:spAutoFit/>
          </a:bodyPr>
          <a:lstStyle/>
          <a:p>
            <a:pPr algn="ctr"/>
            <a:r>
              <a:rPr lang="en-US" altLang="zh-CN" sz="2800"/>
              <a:t>SCL</a:t>
            </a:r>
            <a:endParaRPr lang="en-US" altLang="zh-CN" sz="2800"/>
          </a:p>
        </p:txBody>
      </p:sp>
      <p:sp>
        <p:nvSpPr>
          <p:cNvPr id="8" name="文本框 7"/>
          <p:cNvSpPr txBox="1"/>
          <p:nvPr/>
        </p:nvSpPr>
        <p:spPr>
          <a:xfrm>
            <a:off x="171718" y="4902757"/>
            <a:ext cx="1180563" cy="523220"/>
          </a:xfrm>
          <a:prstGeom prst="rect">
            <a:avLst/>
          </a:prstGeom>
          <a:noFill/>
        </p:spPr>
        <p:txBody>
          <a:bodyPr wrap="square" rtlCol="0">
            <a:spAutoFit/>
          </a:bodyPr>
          <a:lstStyle/>
          <a:p>
            <a:pPr algn="ctr"/>
            <a:r>
              <a:rPr lang="en-US" altLang="zh-CN" sz="2800"/>
              <a:t>SDA</a:t>
            </a:r>
            <a:endParaRPr lang="en-US" altLang="zh-CN" sz="2800"/>
          </a:p>
        </p:txBody>
      </p:sp>
      <p:sp>
        <p:nvSpPr>
          <p:cNvPr id="15" name="矩形 14"/>
          <p:cNvSpPr/>
          <p:nvPr/>
        </p:nvSpPr>
        <p:spPr>
          <a:xfrm>
            <a:off x="4456090" y="6086404"/>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a:t>
            </a:r>
            <a:endParaRPr lang="zh-CN" altLang="en-US"/>
          </a:p>
        </p:txBody>
      </p:sp>
      <p:grpSp>
        <p:nvGrpSpPr>
          <p:cNvPr id="84" name="组合 83"/>
          <p:cNvGrpSpPr/>
          <p:nvPr/>
        </p:nvGrpSpPr>
        <p:grpSpPr>
          <a:xfrm>
            <a:off x="1374684" y="3818587"/>
            <a:ext cx="3325433" cy="523220"/>
            <a:chOff x="1374684" y="3818587"/>
            <a:chExt cx="3325433" cy="523220"/>
          </a:xfrm>
        </p:grpSpPr>
        <p:grpSp>
          <p:nvGrpSpPr>
            <p:cNvPr id="75" name="组合 74"/>
            <p:cNvGrpSpPr/>
            <p:nvPr/>
          </p:nvGrpSpPr>
          <p:grpSpPr>
            <a:xfrm>
              <a:off x="3110917" y="3818587"/>
              <a:ext cx="1589200" cy="523220"/>
              <a:chOff x="2678000" y="4535430"/>
              <a:chExt cx="1589200" cy="523220"/>
            </a:xfrm>
          </p:grpSpPr>
          <p:cxnSp>
            <p:nvCxnSpPr>
              <p:cNvPr id="76" name="直接连接符 75"/>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flipH="1">
              <a:off x="1374684" y="3818587"/>
              <a:ext cx="1736233" cy="523220"/>
              <a:chOff x="3070806" y="4535430"/>
              <a:chExt cx="1736233" cy="523220"/>
            </a:xfrm>
          </p:grpSpPr>
          <p:cxnSp>
            <p:nvCxnSpPr>
              <p:cNvPr id="81" name="直接连接符 8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3" name="组合 92"/>
          <p:cNvGrpSpPr/>
          <p:nvPr/>
        </p:nvGrpSpPr>
        <p:grpSpPr>
          <a:xfrm>
            <a:off x="1374684" y="4902757"/>
            <a:ext cx="2046400" cy="523220"/>
            <a:chOff x="1374684" y="4902757"/>
            <a:chExt cx="2046400" cy="523220"/>
          </a:xfrm>
        </p:grpSpPr>
        <p:grpSp>
          <p:nvGrpSpPr>
            <p:cNvPr id="85" name="组合 84"/>
            <p:cNvGrpSpPr/>
            <p:nvPr/>
          </p:nvGrpSpPr>
          <p:grpSpPr>
            <a:xfrm>
              <a:off x="1374684" y="4902757"/>
              <a:ext cx="2046400" cy="523220"/>
              <a:chOff x="2220800" y="4535430"/>
              <a:chExt cx="2046400" cy="523220"/>
            </a:xfrm>
          </p:grpSpPr>
          <p:cxnSp>
            <p:nvCxnSpPr>
              <p:cNvPr id="86" name="直接连接符 85"/>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flipV="1">
              <a:off x="1374684" y="4902757"/>
              <a:ext cx="2046400" cy="523220"/>
              <a:chOff x="2220800" y="4535430"/>
              <a:chExt cx="2046400" cy="523220"/>
            </a:xfrm>
          </p:grpSpPr>
          <p:cxnSp>
            <p:nvCxnSpPr>
              <p:cNvPr id="90" name="直接连接符 89"/>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4" name="组合 93"/>
          <p:cNvGrpSpPr/>
          <p:nvPr/>
        </p:nvGrpSpPr>
        <p:grpSpPr>
          <a:xfrm>
            <a:off x="3245473" y="4902757"/>
            <a:ext cx="2637167" cy="523220"/>
            <a:chOff x="1374684" y="4902757"/>
            <a:chExt cx="2637167" cy="523220"/>
          </a:xfrm>
        </p:grpSpPr>
        <p:grpSp>
          <p:nvGrpSpPr>
            <p:cNvPr id="95" name="组合 94"/>
            <p:cNvGrpSpPr/>
            <p:nvPr/>
          </p:nvGrpSpPr>
          <p:grpSpPr>
            <a:xfrm>
              <a:off x="1374684" y="4902757"/>
              <a:ext cx="2637167" cy="523220"/>
              <a:chOff x="2220800" y="4535430"/>
              <a:chExt cx="2637167" cy="523220"/>
            </a:xfrm>
          </p:grpSpPr>
          <p:cxnSp>
            <p:nvCxnSpPr>
              <p:cNvPr id="100" name="直接连接符 99"/>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3352800" y="5058650"/>
                <a:ext cx="1505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flipV="1">
              <a:off x="1374684" y="4902757"/>
              <a:ext cx="2637167" cy="523220"/>
              <a:chOff x="2220800" y="4535430"/>
              <a:chExt cx="2637167" cy="523220"/>
            </a:xfrm>
          </p:grpSpPr>
          <p:cxnSp>
            <p:nvCxnSpPr>
              <p:cNvPr id="97" name="直接连接符 96"/>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3352800" y="5058650"/>
                <a:ext cx="1505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3" name="组合 102"/>
          <p:cNvGrpSpPr/>
          <p:nvPr/>
        </p:nvGrpSpPr>
        <p:grpSpPr>
          <a:xfrm>
            <a:off x="3771898" y="3818587"/>
            <a:ext cx="2785594" cy="523220"/>
            <a:chOff x="1914523" y="3818587"/>
            <a:chExt cx="2785594" cy="523220"/>
          </a:xfrm>
        </p:grpSpPr>
        <p:grpSp>
          <p:nvGrpSpPr>
            <p:cNvPr id="104" name="组合 103"/>
            <p:cNvGrpSpPr/>
            <p:nvPr/>
          </p:nvGrpSpPr>
          <p:grpSpPr>
            <a:xfrm>
              <a:off x="3110917" y="3818587"/>
              <a:ext cx="1589200" cy="523220"/>
              <a:chOff x="2678000" y="4535430"/>
              <a:chExt cx="1589200" cy="523220"/>
            </a:xfrm>
          </p:grpSpPr>
          <p:cxnSp>
            <p:nvCxnSpPr>
              <p:cNvPr id="108" name="直接连接符 107"/>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flipH="1">
              <a:off x="1914523" y="3818587"/>
              <a:ext cx="1196394" cy="523220"/>
              <a:chOff x="3070806" y="4535430"/>
              <a:chExt cx="1196394" cy="523220"/>
            </a:xfrm>
          </p:grpSpPr>
          <p:cxnSp>
            <p:nvCxnSpPr>
              <p:cNvPr id="106" name="直接连接符 105"/>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5" name="组合 114"/>
          <p:cNvGrpSpPr/>
          <p:nvPr/>
        </p:nvGrpSpPr>
        <p:grpSpPr>
          <a:xfrm>
            <a:off x="8096523" y="3818587"/>
            <a:ext cx="2740382" cy="523220"/>
            <a:chOff x="1959735" y="3818587"/>
            <a:chExt cx="2740382" cy="523220"/>
          </a:xfrm>
        </p:grpSpPr>
        <p:grpSp>
          <p:nvGrpSpPr>
            <p:cNvPr id="116" name="组合 115"/>
            <p:cNvGrpSpPr/>
            <p:nvPr/>
          </p:nvGrpSpPr>
          <p:grpSpPr>
            <a:xfrm>
              <a:off x="3110917" y="3818587"/>
              <a:ext cx="1589200" cy="523220"/>
              <a:chOff x="2678000" y="4535430"/>
              <a:chExt cx="1589200" cy="523220"/>
            </a:xfrm>
          </p:grpSpPr>
          <p:cxnSp>
            <p:nvCxnSpPr>
              <p:cNvPr id="120" name="直接连接符 119"/>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flipH="1">
              <a:off x="1959735" y="3818587"/>
              <a:ext cx="1151182" cy="523220"/>
              <a:chOff x="3070806" y="4535430"/>
              <a:chExt cx="1151182" cy="523220"/>
            </a:xfrm>
          </p:grpSpPr>
          <p:cxnSp>
            <p:nvCxnSpPr>
              <p:cNvPr id="118" name="直接连接符 11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3352799" y="5058650"/>
                <a:ext cx="869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3" name="组合 122"/>
          <p:cNvGrpSpPr/>
          <p:nvPr/>
        </p:nvGrpSpPr>
        <p:grpSpPr>
          <a:xfrm>
            <a:off x="7511472" y="4902757"/>
            <a:ext cx="2871051" cy="523220"/>
            <a:chOff x="1374684" y="4902757"/>
            <a:chExt cx="2871051" cy="523220"/>
          </a:xfrm>
        </p:grpSpPr>
        <p:grpSp>
          <p:nvGrpSpPr>
            <p:cNvPr id="124" name="组合 123"/>
            <p:cNvGrpSpPr/>
            <p:nvPr/>
          </p:nvGrpSpPr>
          <p:grpSpPr>
            <a:xfrm>
              <a:off x="1374684" y="4902757"/>
              <a:ext cx="2871051" cy="523220"/>
              <a:chOff x="2220800" y="4535430"/>
              <a:chExt cx="2871051" cy="523220"/>
            </a:xfrm>
          </p:grpSpPr>
          <p:cxnSp>
            <p:nvCxnSpPr>
              <p:cNvPr id="129" name="直接连接符 128"/>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3352800" y="5058650"/>
                <a:ext cx="17390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flipV="1">
              <a:off x="1374684" y="4902757"/>
              <a:ext cx="2871051" cy="523220"/>
              <a:chOff x="2220800" y="4535430"/>
              <a:chExt cx="2871051" cy="523220"/>
            </a:xfrm>
          </p:grpSpPr>
          <p:cxnSp>
            <p:nvCxnSpPr>
              <p:cNvPr id="126" name="直接连接符 125"/>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3352800" y="5058650"/>
                <a:ext cx="17390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2" name="文本框 151"/>
          <p:cNvSpPr txBox="1"/>
          <p:nvPr/>
        </p:nvSpPr>
        <p:spPr>
          <a:xfrm>
            <a:off x="2882317" y="3818586"/>
            <a:ext cx="850006" cy="523220"/>
          </a:xfrm>
          <a:prstGeom prst="rect">
            <a:avLst/>
          </a:prstGeom>
          <a:noFill/>
        </p:spPr>
        <p:txBody>
          <a:bodyPr wrap="square" rtlCol="0">
            <a:spAutoFit/>
          </a:bodyPr>
          <a:lstStyle/>
          <a:p>
            <a:pPr algn="ctr"/>
            <a:r>
              <a:rPr lang="en-US" altLang="zh-CN" sz="2800"/>
              <a:t>B7</a:t>
            </a:r>
            <a:endParaRPr lang="en-US" altLang="zh-CN" sz="2800"/>
          </a:p>
        </p:txBody>
      </p:sp>
      <p:sp>
        <p:nvSpPr>
          <p:cNvPr id="153" name="文本框 152"/>
          <p:cNvSpPr txBox="1"/>
          <p:nvPr/>
        </p:nvSpPr>
        <p:spPr>
          <a:xfrm>
            <a:off x="4750692" y="3818586"/>
            <a:ext cx="850006" cy="523220"/>
          </a:xfrm>
          <a:prstGeom prst="rect">
            <a:avLst/>
          </a:prstGeom>
          <a:noFill/>
        </p:spPr>
        <p:txBody>
          <a:bodyPr wrap="square" rtlCol="0">
            <a:spAutoFit/>
          </a:bodyPr>
          <a:lstStyle/>
          <a:p>
            <a:pPr algn="ctr"/>
            <a:r>
              <a:rPr lang="en-US" altLang="zh-CN" sz="2800"/>
              <a:t>B6</a:t>
            </a:r>
            <a:endParaRPr lang="en-US" altLang="zh-CN" sz="2800"/>
          </a:p>
        </p:txBody>
      </p:sp>
      <p:sp>
        <p:nvSpPr>
          <p:cNvPr id="154" name="文本框 153"/>
          <p:cNvSpPr txBox="1"/>
          <p:nvPr/>
        </p:nvSpPr>
        <p:spPr>
          <a:xfrm>
            <a:off x="9019105" y="3818586"/>
            <a:ext cx="850006" cy="523220"/>
          </a:xfrm>
          <a:prstGeom prst="rect">
            <a:avLst/>
          </a:prstGeom>
          <a:noFill/>
        </p:spPr>
        <p:txBody>
          <a:bodyPr wrap="square" rtlCol="0">
            <a:spAutoFit/>
          </a:bodyPr>
          <a:lstStyle/>
          <a:p>
            <a:pPr algn="ctr"/>
            <a:r>
              <a:rPr lang="en-US" altLang="zh-CN" sz="2800"/>
              <a:t>B0</a:t>
            </a:r>
            <a:endParaRPr lang="en-US" altLang="zh-CN" sz="2800"/>
          </a:p>
        </p:txBody>
      </p:sp>
      <p:sp>
        <p:nvSpPr>
          <p:cNvPr id="155" name="矩形 154"/>
          <p:cNvSpPr/>
          <p:nvPr/>
        </p:nvSpPr>
        <p:spPr>
          <a:xfrm>
            <a:off x="2089692" y="3576238"/>
            <a:ext cx="1841763" cy="224677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p:cNvSpPr txBox="1"/>
          <p:nvPr/>
        </p:nvSpPr>
        <p:spPr>
          <a:xfrm>
            <a:off x="6697956" y="3818587"/>
            <a:ext cx="1180563" cy="523220"/>
          </a:xfrm>
          <a:prstGeom prst="rect">
            <a:avLst/>
          </a:prstGeom>
          <a:noFill/>
        </p:spPr>
        <p:txBody>
          <a:bodyPr wrap="square" rtlCol="0">
            <a:spAutoFit/>
          </a:bodyPr>
          <a:lstStyle/>
          <a:p>
            <a:pPr algn="ctr"/>
            <a:r>
              <a:rPr lang="en-US" altLang="zh-CN" sz="2800"/>
              <a:t>……</a:t>
            </a:r>
            <a:endParaRPr lang="en-US" altLang="zh-CN" sz="2800"/>
          </a:p>
        </p:txBody>
      </p:sp>
      <p:sp>
        <p:nvSpPr>
          <p:cNvPr id="157" name="文本框 156"/>
          <p:cNvSpPr txBox="1"/>
          <p:nvPr/>
        </p:nvSpPr>
        <p:spPr>
          <a:xfrm>
            <a:off x="6039085" y="4902757"/>
            <a:ext cx="1180563" cy="523220"/>
          </a:xfrm>
          <a:prstGeom prst="rect">
            <a:avLst/>
          </a:prstGeom>
          <a:noFill/>
        </p:spPr>
        <p:txBody>
          <a:bodyPr wrap="square" rtlCol="0">
            <a:spAutoFit/>
          </a:bodyPr>
          <a:lstStyle/>
          <a:p>
            <a:pPr algn="ctr"/>
            <a:r>
              <a:rPr lang="en-US" altLang="zh-CN" sz="2800"/>
              <a:t>……</a:t>
            </a:r>
            <a:endParaRPr lang="en-US" altLang="zh-CN" sz="28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时序结构</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接收一个字节：</a:t>
            </a:r>
            <a:r>
              <a:rPr lang="en-US" altLang="zh-CN" sz="2800"/>
              <a:t>SCL</a:t>
            </a:r>
            <a:r>
              <a:rPr lang="zh-CN" altLang="en-US" sz="2800"/>
              <a:t>低电平期间，从机将数据位依次放到</a:t>
            </a:r>
            <a:r>
              <a:rPr lang="en-US" altLang="zh-CN" sz="2800"/>
              <a:t>SDA</a:t>
            </a:r>
            <a:r>
              <a:rPr lang="zh-CN" altLang="en-US" sz="2800"/>
              <a:t>线上（高位在前），然后拉高</a:t>
            </a:r>
            <a:r>
              <a:rPr lang="en-US" altLang="zh-CN" sz="2800"/>
              <a:t>SCL</a:t>
            </a:r>
            <a:r>
              <a:rPr lang="zh-CN" altLang="en-US" sz="2800"/>
              <a:t>，主机将在</a:t>
            </a:r>
            <a:r>
              <a:rPr lang="en-US" altLang="zh-CN" sz="2800"/>
              <a:t>SCL</a:t>
            </a:r>
            <a:r>
              <a:rPr lang="zh-CN" altLang="en-US" sz="2800"/>
              <a:t>高电平期间读取数据位，所以</a:t>
            </a:r>
            <a:r>
              <a:rPr lang="en-US" altLang="zh-CN" sz="2800"/>
              <a:t>SCL</a:t>
            </a:r>
            <a:r>
              <a:rPr lang="zh-CN" altLang="en-US" sz="2800"/>
              <a:t>高电平期间</a:t>
            </a:r>
            <a:r>
              <a:rPr lang="en-US" altLang="zh-CN" sz="2800"/>
              <a:t>SDA</a:t>
            </a:r>
            <a:r>
              <a:rPr lang="zh-CN" altLang="en-US" sz="2800"/>
              <a:t>不允许有数据变化，依次循环上述过程</a:t>
            </a:r>
            <a:r>
              <a:rPr lang="en-US" altLang="zh-CN" sz="2800"/>
              <a:t>8</a:t>
            </a:r>
            <a:r>
              <a:rPr lang="zh-CN" altLang="en-US" sz="2800"/>
              <a:t>次，即可接收一个字节（主机在接收之前，需要释放</a:t>
            </a:r>
            <a:r>
              <a:rPr lang="en-US" altLang="zh-CN" sz="2800"/>
              <a:t>SDA</a:t>
            </a:r>
            <a:r>
              <a:rPr lang="zh-CN" altLang="en-US" sz="2800"/>
              <a:t>）</a:t>
            </a:r>
            <a:endParaRPr lang="en-US" altLang="zh-CN" sz="2800"/>
          </a:p>
          <a:p>
            <a:r>
              <a:rPr lang="en-US" altLang="zh-CN" sz="2800"/>
              <a:t>	</a:t>
            </a:r>
            <a:endParaRPr lang="en-US" altLang="zh-CN" sz="2800"/>
          </a:p>
        </p:txBody>
      </p:sp>
      <p:sp>
        <p:nvSpPr>
          <p:cNvPr id="7" name="文本框 6"/>
          <p:cNvSpPr txBox="1"/>
          <p:nvPr/>
        </p:nvSpPr>
        <p:spPr>
          <a:xfrm>
            <a:off x="171718" y="3818587"/>
            <a:ext cx="1180563" cy="523220"/>
          </a:xfrm>
          <a:prstGeom prst="rect">
            <a:avLst/>
          </a:prstGeom>
          <a:noFill/>
        </p:spPr>
        <p:txBody>
          <a:bodyPr wrap="square" rtlCol="0">
            <a:spAutoFit/>
          </a:bodyPr>
          <a:lstStyle/>
          <a:p>
            <a:pPr algn="ctr"/>
            <a:r>
              <a:rPr lang="en-US" altLang="zh-CN" sz="2800"/>
              <a:t>SCL</a:t>
            </a:r>
            <a:endParaRPr lang="en-US" altLang="zh-CN" sz="2800"/>
          </a:p>
        </p:txBody>
      </p:sp>
      <p:sp>
        <p:nvSpPr>
          <p:cNvPr id="8" name="文本框 7"/>
          <p:cNvSpPr txBox="1"/>
          <p:nvPr/>
        </p:nvSpPr>
        <p:spPr>
          <a:xfrm>
            <a:off x="171718" y="4902757"/>
            <a:ext cx="1180563" cy="523220"/>
          </a:xfrm>
          <a:prstGeom prst="rect">
            <a:avLst/>
          </a:prstGeom>
          <a:noFill/>
        </p:spPr>
        <p:txBody>
          <a:bodyPr wrap="square" rtlCol="0">
            <a:spAutoFit/>
          </a:bodyPr>
          <a:lstStyle/>
          <a:p>
            <a:pPr algn="ctr"/>
            <a:r>
              <a:rPr lang="en-US" altLang="zh-CN" sz="2800"/>
              <a:t>SDA</a:t>
            </a:r>
            <a:endParaRPr lang="en-US" altLang="zh-CN" sz="2800"/>
          </a:p>
        </p:txBody>
      </p:sp>
      <p:sp>
        <p:nvSpPr>
          <p:cNvPr id="15" name="矩形 14"/>
          <p:cNvSpPr/>
          <p:nvPr/>
        </p:nvSpPr>
        <p:spPr>
          <a:xfrm>
            <a:off x="4456090" y="6086404"/>
            <a:ext cx="301884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a:t>
            </a:r>
            <a:endParaRPr lang="zh-CN" altLang="en-US"/>
          </a:p>
        </p:txBody>
      </p:sp>
      <p:grpSp>
        <p:nvGrpSpPr>
          <p:cNvPr id="84" name="组合 83"/>
          <p:cNvGrpSpPr/>
          <p:nvPr/>
        </p:nvGrpSpPr>
        <p:grpSpPr>
          <a:xfrm>
            <a:off x="1374684" y="3818587"/>
            <a:ext cx="3325433" cy="523220"/>
            <a:chOff x="1374684" y="3818587"/>
            <a:chExt cx="3325433" cy="523220"/>
          </a:xfrm>
        </p:grpSpPr>
        <p:grpSp>
          <p:nvGrpSpPr>
            <p:cNvPr id="75" name="组合 74"/>
            <p:cNvGrpSpPr/>
            <p:nvPr/>
          </p:nvGrpSpPr>
          <p:grpSpPr>
            <a:xfrm>
              <a:off x="3110917" y="3818587"/>
              <a:ext cx="1589200" cy="523220"/>
              <a:chOff x="2678000" y="4535430"/>
              <a:chExt cx="1589200" cy="523220"/>
            </a:xfrm>
          </p:grpSpPr>
          <p:cxnSp>
            <p:nvCxnSpPr>
              <p:cNvPr id="76" name="直接连接符 75"/>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flipH="1">
              <a:off x="1374684" y="3818587"/>
              <a:ext cx="1736233" cy="523220"/>
              <a:chOff x="3070806" y="4535430"/>
              <a:chExt cx="1736233" cy="523220"/>
            </a:xfrm>
          </p:grpSpPr>
          <p:cxnSp>
            <p:nvCxnSpPr>
              <p:cNvPr id="81" name="直接连接符 8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3" name="组合 92"/>
          <p:cNvGrpSpPr/>
          <p:nvPr/>
        </p:nvGrpSpPr>
        <p:grpSpPr>
          <a:xfrm>
            <a:off x="1374684" y="4902757"/>
            <a:ext cx="2046400" cy="523220"/>
            <a:chOff x="1374684" y="4902757"/>
            <a:chExt cx="2046400" cy="523220"/>
          </a:xfrm>
        </p:grpSpPr>
        <p:grpSp>
          <p:nvGrpSpPr>
            <p:cNvPr id="85" name="组合 84"/>
            <p:cNvGrpSpPr/>
            <p:nvPr/>
          </p:nvGrpSpPr>
          <p:grpSpPr>
            <a:xfrm>
              <a:off x="1374684" y="4902757"/>
              <a:ext cx="2046400" cy="523220"/>
              <a:chOff x="2220800" y="4535430"/>
              <a:chExt cx="2046400" cy="523220"/>
            </a:xfrm>
          </p:grpSpPr>
          <p:cxnSp>
            <p:nvCxnSpPr>
              <p:cNvPr id="86" name="直接连接符 85"/>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352800" y="5058650"/>
                <a:ext cx="9144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flipV="1">
              <a:off x="1374684" y="4902757"/>
              <a:ext cx="2046400" cy="523220"/>
              <a:chOff x="2220800" y="4535430"/>
              <a:chExt cx="2046400" cy="523220"/>
            </a:xfrm>
          </p:grpSpPr>
          <p:cxnSp>
            <p:nvCxnSpPr>
              <p:cNvPr id="90" name="直接连接符 89"/>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3352800" y="5058650"/>
                <a:ext cx="9144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94" name="组合 93"/>
          <p:cNvGrpSpPr/>
          <p:nvPr/>
        </p:nvGrpSpPr>
        <p:grpSpPr>
          <a:xfrm>
            <a:off x="3245473" y="4902757"/>
            <a:ext cx="2637167" cy="523220"/>
            <a:chOff x="1374684" y="4902757"/>
            <a:chExt cx="2637167" cy="523220"/>
          </a:xfrm>
        </p:grpSpPr>
        <p:grpSp>
          <p:nvGrpSpPr>
            <p:cNvPr id="95" name="组合 94"/>
            <p:cNvGrpSpPr/>
            <p:nvPr/>
          </p:nvGrpSpPr>
          <p:grpSpPr>
            <a:xfrm>
              <a:off x="1374684" y="4902757"/>
              <a:ext cx="2637167" cy="523220"/>
              <a:chOff x="2220800" y="4535430"/>
              <a:chExt cx="2637167" cy="523220"/>
            </a:xfrm>
          </p:grpSpPr>
          <p:cxnSp>
            <p:nvCxnSpPr>
              <p:cNvPr id="100" name="直接连接符 99"/>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3352800" y="5058650"/>
                <a:ext cx="1505167"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flipV="1">
              <a:off x="1374684" y="4902757"/>
              <a:ext cx="2637167" cy="523220"/>
              <a:chOff x="2220800" y="4535430"/>
              <a:chExt cx="2637167" cy="523220"/>
            </a:xfrm>
          </p:grpSpPr>
          <p:cxnSp>
            <p:nvCxnSpPr>
              <p:cNvPr id="97" name="直接连接符 96"/>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3352800" y="5058650"/>
                <a:ext cx="1505167"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03" name="组合 102"/>
          <p:cNvGrpSpPr/>
          <p:nvPr/>
        </p:nvGrpSpPr>
        <p:grpSpPr>
          <a:xfrm>
            <a:off x="3771898" y="3818587"/>
            <a:ext cx="2785594" cy="523220"/>
            <a:chOff x="1914523" y="3818587"/>
            <a:chExt cx="2785594" cy="523220"/>
          </a:xfrm>
        </p:grpSpPr>
        <p:grpSp>
          <p:nvGrpSpPr>
            <p:cNvPr id="104" name="组合 103"/>
            <p:cNvGrpSpPr/>
            <p:nvPr/>
          </p:nvGrpSpPr>
          <p:grpSpPr>
            <a:xfrm>
              <a:off x="3110917" y="3818587"/>
              <a:ext cx="1589200" cy="523220"/>
              <a:chOff x="2678000" y="4535430"/>
              <a:chExt cx="1589200" cy="523220"/>
            </a:xfrm>
          </p:grpSpPr>
          <p:cxnSp>
            <p:nvCxnSpPr>
              <p:cNvPr id="108" name="直接连接符 107"/>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flipH="1">
              <a:off x="1914523" y="3818587"/>
              <a:ext cx="1196394" cy="523220"/>
              <a:chOff x="3070806" y="4535430"/>
              <a:chExt cx="1196394" cy="523220"/>
            </a:xfrm>
          </p:grpSpPr>
          <p:cxnSp>
            <p:nvCxnSpPr>
              <p:cNvPr id="106" name="直接连接符 105"/>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5" name="组合 114"/>
          <p:cNvGrpSpPr/>
          <p:nvPr/>
        </p:nvGrpSpPr>
        <p:grpSpPr>
          <a:xfrm>
            <a:off x="8096523" y="3818587"/>
            <a:ext cx="2740382" cy="523220"/>
            <a:chOff x="1959735" y="3818587"/>
            <a:chExt cx="2740382" cy="523220"/>
          </a:xfrm>
        </p:grpSpPr>
        <p:grpSp>
          <p:nvGrpSpPr>
            <p:cNvPr id="116" name="组合 115"/>
            <p:cNvGrpSpPr/>
            <p:nvPr/>
          </p:nvGrpSpPr>
          <p:grpSpPr>
            <a:xfrm>
              <a:off x="3110917" y="3818587"/>
              <a:ext cx="1589200" cy="523220"/>
              <a:chOff x="2678000" y="4535430"/>
              <a:chExt cx="1589200" cy="523220"/>
            </a:xfrm>
          </p:grpSpPr>
          <p:cxnSp>
            <p:nvCxnSpPr>
              <p:cNvPr id="120" name="直接连接符 119"/>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flipH="1">
              <a:off x="1959735" y="3818587"/>
              <a:ext cx="1151182" cy="523220"/>
              <a:chOff x="3070806" y="4535430"/>
              <a:chExt cx="1151182" cy="523220"/>
            </a:xfrm>
          </p:grpSpPr>
          <p:cxnSp>
            <p:nvCxnSpPr>
              <p:cNvPr id="118" name="直接连接符 11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3352799" y="5058650"/>
                <a:ext cx="869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3" name="组合 122"/>
          <p:cNvGrpSpPr/>
          <p:nvPr/>
        </p:nvGrpSpPr>
        <p:grpSpPr>
          <a:xfrm>
            <a:off x="7511472" y="4902757"/>
            <a:ext cx="2871051" cy="523220"/>
            <a:chOff x="1374684" y="4902757"/>
            <a:chExt cx="2871051" cy="523220"/>
          </a:xfrm>
        </p:grpSpPr>
        <p:grpSp>
          <p:nvGrpSpPr>
            <p:cNvPr id="124" name="组合 123"/>
            <p:cNvGrpSpPr/>
            <p:nvPr/>
          </p:nvGrpSpPr>
          <p:grpSpPr>
            <a:xfrm>
              <a:off x="1374684" y="4902757"/>
              <a:ext cx="2871051" cy="523220"/>
              <a:chOff x="2220800" y="4535430"/>
              <a:chExt cx="2871051" cy="523220"/>
            </a:xfrm>
          </p:grpSpPr>
          <p:cxnSp>
            <p:nvCxnSpPr>
              <p:cNvPr id="129" name="直接连接符 128"/>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3352800" y="5058650"/>
                <a:ext cx="173905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flipV="1">
              <a:off x="1374684" y="4902757"/>
              <a:ext cx="2871051" cy="523220"/>
              <a:chOff x="2220800" y="4535430"/>
              <a:chExt cx="2871051" cy="523220"/>
            </a:xfrm>
          </p:grpSpPr>
          <p:cxnSp>
            <p:nvCxnSpPr>
              <p:cNvPr id="126" name="直接连接符 125"/>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3352800" y="5058650"/>
                <a:ext cx="173905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sp>
        <p:nvSpPr>
          <p:cNvPr id="152" name="文本框 151"/>
          <p:cNvSpPr txBox="1"/>
          <p:nvPr/>
        </p:nvSpPr>
        <p:spPr>
          <a:xfrm>
            <a:off x="2882317" y="3818586"/>
            <a:ext cx="850006" cy="523220"/>
          </a:xfrm>
          <a:prstGeom prst="rect">
            <a:avLst/>
          </a:prstGeom>
          <a:noFill/>
        </p:spPr>
        <p:txBody>
          <a:bodyPr wrap="square" rtlCol="0">
            <a:spAutoFit/>
          </a:bodyPr>
          <a:lstStyle/>
          <a:p>
            <a:pPr algn="ctr"/>
            <a:r>
              <a:rPr lang="en-US" altLang="zh-CN" sz="2800"/>
              <a:t>B7</a:t>
            </a:r>
            <a:endParaRPr lang="en-US" altLang="zh-CN" sz="2800"/>
          </a:p>
        </p:txBody>
      </p:sp>
      <p:sp>
        <p:nvSpPr>
          <p:cNvPr id="153" name="文本框 152"/>
          <p:cNvSpPr txBox="1"/>
          <p:nvPr/>
        </p:nvSpPr>
        <p:spPr>
          <a:xfrm>
            <a:off x="4750692" y="3818586"/>
            <a:ext cx="850006" cy="523220"/>
          </a:xfrm>
          <a:prstGeom prst="rect">
            <a:avLst/>
          </a:prstGeom>
          <a:noFill/>
        </p:spPr>
        <p:txBody>
          <a:bodyPr wrap="square" rtlCol="0">
            <a:spAutoFit/>
          </a:bodyPr>
          <a:lstStyle/>
          <a:p>
            <a:pPr algn="ctr"/>
            <a:r>
              <a:rPr lang="en-US" altLang="zh-CN" sz="2800"/>
              <a:t>B6</a:t>
            </a:r>
            <a:endParaRPr lang="en-US" altLang="zh-CN" sz="2800"/>
          </a:p>
        </p:txBody>
      </p:sp>
      <p:sp>
        <p:nvSpPr>
          <p:cNvPr id="154" name="文本框 153"/>
          <p:cNvSpPr txBox="1"/>
          <p:nvPr/>
        </p:nvSpPr>
        <p:spPr>
          <a:xfrm>
            <a:off x="9019105" y="3818586"/>
            <a:ext cx="850006" cy="523220"/>
          </a:xfrm>
          <a:prstGeom prst="rect">
            <a:avLst/>
          </a:prstGeom>
          <a:noFill/>
        </p:spPr>
        <p:txBody>
          <a:bodyPr wrap="square" rtlCol="0">
            <a:spAutoFit/>
          </a:bodyPr>
          <a:lstStyle/>
          <a:p>
            <a:pPr algn="ctr"/>
            <a:r>
              <a:rPr lang="en-US" altLang="zh-CN" sz="2800"/>
              <a:t>B0</a:t>
            </a:r>
            <a:endParaRPr lang="en-US" altLang="zh-CN" sz="2800"/>
          </a:p>
        </p:txBody>
      </p:sp>
      <p:sp>
        <p:nvSpPr>
          <p:cNvPr id="155" name="矩形 154"/>
          <p:cNvSpPr/>
          <p:nvPr/>
        </p:nvSpPr>
        <p:spPr>
          <a:xfrm>
            <a:off x="2089692" y="3576238"/>
            <a:ext cx="1841763" cy="224677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p:cNvSpPr txBox="1"/>
          <p:nvPr/>
        </p:nvSpPr>
        <p:spPr>
          <a:xfrm>
            <a:off x="6697956" y="3818587"/>
            <a:ext cx="1180563" cy="523220"/>
          </a:xfrm>
          <a:prstGeom prst="rect">
            <a:avLst/>
          </a:prstGeom>
          <a:noFill/>
        </p:spPr>
        <p:txBody>
          <a:bodyPr wrap="square" rtlCol="0">
            <a:spAutoFit/>
          </a:bodyPr>
          <a:lstStyle/>
          <a:p>
            <a:pPr algn="ctr"/>
            <a:r>
              <a:rPr lang="en-US" altLang="zh-CN" sz="2800"/>
              <a:t>……</a:t>
            </a:r>
            <a:endParaRPr lang="en-US" altLang="zh-CN" sz="2800"/>
          </a:p>
        </p:txBody>
      </p:sp>
      <p:sp>
        <p:nvSpPr>
          <p:cNvPr id="157" name="文本框 156"/>
          <p:cNvSpPr txBox="1"/>
          <p:nvPr/>
        </p:nvSpPr>
        <p:spPr>
          <a:xfrm>
            <a:off x="6039085" y="4902757"/>
            <a:ext cx="1180563" cy="523220"/>
          </a:xfrm>
          <a:prstGeom prst="rect">
            <a:avLst/>
          </a:prstGeom>
          <a:noFill/>
        </p:spPr>
        <p:txBody>
          <a:bodyPr wrap="square" rtlCol="0">
            <a:spAutoFit/>
          </a:bodyPr>
          <a:lstStyle/>
          <a:p>
            <a:pPr algn="ctr"/>
            <a:r>
              <a:rPr lang="en-US" altLang="zh-CN" sz="2800"/>
              <a:t>……</a:t>
            </a:r>
            <a:endParaRPr lang="en-US" altLang="zh-CN" sz="28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时序结构</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发送应答：在接收完一个字节之后，主机在下一个时钟发送一位数据，数据</a:t>
            </a:r>
            <a:r>
              <a:rPr lang="en-US" altLang="zh-CN" sz="2800"/>
              <a:t>0</a:t>
            </a:r>
            <a:r>
              <a:rPr lang="zh-CN" altLang="en-US" sz="2800"/>
              <a:t>表示应答，数据</a:t>
            </a:r>
            <a:r>
              <a:rPr lang="en-US" altLang="zh-CN" sz="2800"/>
              <a:t>1</a:t>
            </a:r>
            <a:r>
              <a:rPr lang="zh-CN" altLang="en-US" sz="2800"/>
              <a:t>表示非应答</a:t>
            </a:r>
            <a:endParaRPr lang="en-US" altLang="zh-CN" sz="2800"/>
          </a:p>
          <a:p>
            <a:pPr marL="457200" indent="-457200">
              <a:buFont typeface="Arial" panose="020B0604020202020204" pitchFamily="34" charset="0"/>
              <a:buChar char="•"/>
            </a:pPr>
            <a:r>
              <a:rPr lang="zh-CN" altLang="en-US" sz="2800"/>
              <a:t>接收应答：在发送完一个字节之后，主机在下一个时钟接收一位数据，判断从机是否应答，数据</a:t>
            </a:r>
            <a:r>
              <a:rPr lang="en-US" altLang="zh-CN" sz="2800"/>
              <a:t>0</a:t>
            </a:r>
            <a:r>
              <a:rPr lang="zh-CN" altLang="en-US" sz="2800"/>
              <a:t>表示应答，数据</a:t>
            </a:r>
            <a:r>
              <a:rPr lang="en-US" altLang="zh-CN" sz="2800"/>
              <a:t>1</a:t>
            </a:r>
            <a:r>
              <a:rPr lang="zh-CN" altLang="en-US" sz="2800"/>
              <a:t>表示非应答（主机在接收之前，需要释放</a:t>
            </a:r>
            <a:r>
              <a:rPr lang="en-US" altLang="zh-CN" sz="2800"/>
              <a:t>SDA</a:t>
            </a:r>
            <a:r>
              <a:rPr lang="zh-CN" altLang="en-US" sz="2800"/>
              <a:t>）</a:t>
            </a:r>
            <a:endParaRPr lang="en-US" altLang="zh-CN" sz="2800"/>
          </a:p>
        </p:txBody>
      </p:sp>
      <p:sp>
        <p:nvSpPr>
          <p:cNvPr id="5" name="文本框 4"/>
          <p:cNvSpPr txBox="1"/>
          <p:nvPr/>
        </p:nvSpPr>
        <p:spPr>
          <a:xfrm>
            <a:off x="876636" y="3818587"/>
            <a:ext cx="1180563" cy="523220"/>
          </a:xfrm>
          <a:prstGeom prst="rect">
            <a:avLst/>
          </a:prstGeom>
          <a:noFill/>
        </p:spPr>
        <p:txBody>
          <a:bodyPr wrap="square" rtlCol="0">
            <a:spAutoFit/>
          </a:bodyPr>
          <a:lstStyle/>
          <a:p>
            <a:pPr algn="ctr"/>
            <a:r>
              <a:rPr lang="en-US" altLang="zh-CN" sz="2800"/>
              <a:t>SCL</a:t>
            </a:r>
            <a:endParaRPr lang="en-US" altLang="zh-CN" sz="2800"/>
          </a:p>
        </p:txBody>
      </p:sp>
      <p:sp>
        <p:nvSpPr>
          <p:cNvPr id="7" name="文本框 6"/>
          <p:cNvSpPr txBox="1"/>
          <p:nvPr/>
        </p:nvSpPr>
        <p:spPr>
          <a:xfrm>
            <a:off x="876636" y="4902757"/>
            <a:ext cx="1180563" cy="523220"/>
          </a:xfrm>
          <a:prstGeom prst="rect">
            <a:avLst/>
          </a:prstGeom>
          <a:noFill/>
        </p:spPr>
        <p:txBody>
          <a:bodyPr wrap="square" rtlCol="0">
            <a:spAutoFit/>
          </a:bodyPr>
          <a:lstStyle/>
          <a:p>
            <a:pPr algn="ctr"/>
            <a:r>
              <a:rPr lang="en-US" altLang="zh-CN" sz="2800"/>
              <a:t>SDA</a:t>
            </a:r>
            <a:endParaRPr lang="en-US" altLang="zh-CN" sz="2800"/>
          </a:p>
        </p:txBody>
      </p:sp>
      <p:grpSp>
        <p:nvGrpSpPr>
          <p:cNvPr id="8" name="组合 7"/>
          <p:cNvGrpSpPr/>
          <p:nvPr/>
        </p:nvGrpSpPr>
        <p:grpSpPr>
          <a:xfrm>
            <a:off x="2079602" y="3818587"/>
            <a:ext cx="3325433" cy="523220"/>
            <a:chOff x="1374684" y="3818587"/>
            <a:chExt cx="3325433" cy="523220"/>
          </a:xfrm>
        </p:grpSpPr>
        <p:grpSp>
          <p:nvGrpSpPr>
            <p:cNvPr id="9" name="组合 8"/>
            <p:cNvGrpSpPr/>
            <p:nvPr/>
          </p:nvGrpSpPr>
          <p:grpSpPr>
            <a:xfrm>
              <a:off x="3110917" y="3818587"/>
              <a:ext cx="1589200" cy="523220"/>
              <a:chOff x="2678000" y="4535430"/>
              <a:chExt cx="1589200" cy="523220"/>
            </a:xfrm>
          </p:grpSpPr>
          <p:cxnSp>
            <p:nvCxnSpPr>
              <p:cNvPr id="13" name="直接连接符 12"/>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flipH="1">
              <a:off x="1374684" y="3818587"/>
              <a:ext cx="1736233" cy="523220"/>
              <a:chOff x="3070806" y="4535430"/>
              <a:chExt cx="1736233" cy="523220"/>
            </a:xfrm>
          </p:grpSpPr>
          <p:cxnSp>
            <p:nvCxnSpPr>
              <p:cNvPr id="11" name="直接连接符 1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 name="组合 15"/>
          <p:cNvGrpSpPr/>
          <p:nvPr/>
        </p:nvGrpSpPr>
        <p:grpSpPr>
          <a:xfrm>
            <a:off x="2079602" y="4902757"/>
            <a:ext cx="2849586" cy="523220"/>
            <a:chOff x="1374684" y="4902757"/>
            <a:chExt cx="2849586" cy="523220"/>
          </a:xfrm>
        </p:grpSpPr>
        <p:grpSp>
          <p:nvGrpSpPr>
            <p:cNvPr id="17" name="组合 16"/>
            <p:cNvGrpSpPr/>
            <p:nvPr/>
          </p:nvGrpSpPr>
          <p:grpSpPr>
            <a:xfrm>
              <a:off x="1374684" y="4902757"/>
              <a:ext cx="2849586" cy="523220"/>
              <a:chOff x="2220800" y="4535430"/>
              <a:chExt cx="2849586" cy="523220"/>
            </a:xfrm>
          </p:grpSpPr>
          <p:cxnSp>
            <p:nvCxnSpPr>
              <p:cNvPr id="22" name="直接连接符 21"/>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352800" y="5058650"/>
                <a:ext cx="17175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flipV="1">
              <a:off x="1374684" y="4902757"/>
              <a:ext cx="2849586" cy="523220"/>
              <a:chOff x="2220800" y="4535430"/>
              <a:chExt cx="2849586" cy="523220"/>
            </a:xfrm>
          </p:grpSpPr>
          <p:cxnSp>
            <p:nvCxnSpPr>
              <p:cNvPr id="19" name="直接连接符 18"/>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3352800" y="5058650"/>
                <a:ext cx="17175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5" name="矩形 24"/>
          <p:cNvSpPr/>
          <p:nvPr/>
        </p:nvSpPr>
        <p:spPr>
          <a:xfrm>
            <a:off x="2165637" y="5986926"/>
            <a:ext cx="2355785"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(1/0)</a:t>
            </a:r>
            <a:endParaRPr lang="zh-CN" altLang="en-US"/>
          </a:p>
        </p:txBody>
      </p:sp>
      <p:sp>
        <p:nvSpPr>
          <p:cNvPr id="26" name="文本框 25"/>
          <p:cNvSpPr txBox="1"/>
          <p:nvPr/>
        </p:nvSpPr>
        <p:spPr>
          <a:xfrm>
            <a:off x="6372227" y="3818587"/>
            <a:ext cx="1180563" cy="523220"/>
          </a:xfrm>
          <a:prstGeom prst="rect">
            <a:avLst/>
          </a:prstGeom>
          <a:noFill/>
        </p:spPr>
        <p:txBody>
          <a:bodyPr wrap="square" rtlCol="0">
            <a:spAutoFit/>
          </a:bodyPr>
          <a:lstStyle/>
          <a:p>
            <a:pPr algn="ctr"/>
            <a:r>
              <a:rPr lang="en-US" altLang="zh-CN" sz="2800"/>
              <a:t>SCL</a:t>
            </a:r>
            <a:endParaRPr lang="en-US" altLang="zh-CN" sz="2800"/>
          </a:p>
        </p:txBody>
      </p:sp>
      <p:sp>
        <p:nvSpPr>
          <p:cNvPr id="27" name="文本框 26"/>
          <p:cNvSpPr txBox="1"/>
          <p:nvPr/>
        </p:nvSpPr>
        <p:spPr>
          <a:xfrm>
            <a:off x="6372227" y="4902757"/>
            <a:ext cx="1180563" cy="523220"/>
          </a:xfrm>
          <a:prstGeom prst="rect">
            <a:avLst/>
          </a:prstGeom>
          <a:noFill/>
        </p:spPr>
        <p:txBody>
          <a:bodyPr wrap="square" rtlCol="0">
            <a:spAutoFit/>
          </a:bodyPr>
          <a:lstStyle/>
          <a:p>
            <a:pPr algn="ctr"/>
            <a:r>
              <a:rPr lang="en-US" altLang="zh-CN" sz="2800"/>
              <a:t>SDA</a:t>
            </a:r>
            <a:endParaRPr lang="en-US" altLang="zh-CN" sz="2800"/>
          </a:p>
        </p:txBody>
      </p:sp>
      <p:grpSp>
        <p:nvGrpSpPr>
          <p:cNvPr id="28" name="组合 27"/>
          <p:cNvGrpSpPr/>
          <p:nvPr/>
        </p:nvGrpSpPr>
        <p:grpSpPr>
          <a:xfrm>
            <a:off x="7575193" y="3818587"/>
            <a:ext cx="3325433" cy="523220"/>
            <a:chOff x="1374684" y="3818587"/>
            <a:chExt cx="3325433" cy="523220"/>
          </a:xfrm>
        </p:grpSpPr>
        <p:grpSp>
          <p:nvGrpSpPr>
            <p:cNvPr id="29" name="组合 28"/>
            <p:cNvGrpSpPr/>
            <p:nvPr/>
          </p:nvGrpSpPr>
          <p:grpSpPr>
            <a:xfrm>
              <a:off x="3110917" y="3818587"/>
              <a:ext cx="1589200" cy="523220"/>
              <a:chOff x="2678000" y="4535430"/>
              <a:chExt cx="1589200" cy="523220"/>
            </a:xfrm>
          </p:grpSpPr>
          <p:cxnSp>
            <p:nvCxnSpPr>
              <p:cNvPr id="33" name="直接连接符 32"/>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flipH="1">
              <a:off x="1374684" y="3818587"/>
              <a:ext cx="1736233" cy="523220"/>
              <a:chOff x="3070806" y="4535430"/>
              <a:chExt cx="1736233" cy="523220"/>
            </a:xfrm>
          </p:grpSpPr>
          <p:cxnSp>
            <p:nvCxnSpPr>
              <p:cNvPr id="31" name="直接连接符 3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6" name="组合 35"/>
          <p:cNvGrpSpPr/>
          <p:nvPr/>
        </p:nvGrpSpPr>
        <p:grpSpPr>
          <a:xfrm>
            <a:off x="7575193" y="4902757"/>
            <a:ext cx="2849586" cy="523220"/>
            <a:chOff x="1374684" y="4902757"/>
            <a:chExt cx="2849586" cy="523220"/>
          </a:xfrm>
        </p:grpSpPr>
        <p:grpSp>
          <p:nvGrpSpPr>
            <p:cNvPr id="37" name="组合 36"/>
            <p:cNvGrpSpPr/>
            <p:nvPr/>
          </p:nvGrpSpPr>
          <p:grpSpPr>
            <a:xfrm>
              <a:off x="1374684" y="4902757"/>
              <a:ext cx="2849586" cy="523220"/>
              <a:chOff x="2220800" y="4535430"/>
              <a:chExt cx="2849586" cy="523220"/>
            </a:xfrm>
          </p:grpSpPr>
          <p:cxnSp>
            <p:nvCxnSpPr>
              <p:cNvPr id="42" name="直接连接符 41"/>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352800" y="5058650"/>
                <a:ext cx="171758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flipV="1">
              <a:off x="1374684" y="4902757"/>
              <a:ext cx="2849586" cy="523220"/>
              <a:chOff x="2220800" y="4535430"/>
              <a:chExt cx="2849586" cy="523220"/>
            </a:xfrm>
          </p:grpSpPr>
          <p:cxnSp>
            <p:nvCxnSpPr>
              <p:cNvPr id="39" name="直接连接符 38"/>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3352800" y="5058650"/>
                <a:ext cx="171758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sp>
        <p:nvSpPr>
          <p:cNvPr id="45" name="文本框 44"/>
          <p:cNvSpPr txBox="1"/>
          <p:nvPr/>
        </p:nvSpPr>
        <p:spPr>
          <a:xfrm>
            <a:off x="3587235" y="3910906"/>
            <a:ext cx="850006" cy="461665"/>
          </a:xfrm>
          <a:prstGeom prst="rect">
            <a:avLst/>
          </a:prstGeom>
          <a:noFill/>
        </p:spPr>
        <p:txBody>
          <a:bodyPr wrap="square" rtlCol="0">
            <a:spAutoFit/>
          </a:bodyPr>
          <a:lstStyle/>
          <a:p>
            <a:pPr algn="ctr"/>
            <a:r>
              <a:rPr lang="en-US" altLang="zh-CN" sz="2400"/>
              <a:t>ACK</a:t>
            </a:r>
            <a:endParaRPr lang="en-US" altLang="zh-CN" sz="2400"/>
          </a:p>
        </p:txBody>
      </p:sp>
      <p:sp>
        <p:nvSpPr>
          <p:cNvPr id="63" name="矩形 62"/>
          <p:cNvSpPr/>
          <p:nvPr/>
        </p:nvSpPr>
        <p:spPr>
          <a:xfrm>
            <a:off x="7851539" y="5986926"/>
            <a:ext cx="2355785"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(1/0)</a:t>
            </a:r>
            <a:endParaRPr lang="zh-CN" altLang="en-US"/>
          </a:p>
        </p:txBody>
      </p:sp>
      <p:sp>
        <p:nvSpPr>
          <p:cNvPr id="64" name="文本框 63"/>
          <p:cNvSpPr txBox="1"/>
          <p:nvPr/>
        </p:nvSpPr>
        <p:spPr>
          <a:xfrm>
            <a:off x="9082826" y="3910906"/>
            <a:ext cx="850006" cy="461665"/>
          </a:xfrm>
          <a:prstGeom prst="rect">
            <a:avLst/>
          </a:prstGeom>
          <a:noFill/>
        </p:spPr>
        <p:txBody>
          <a:bodyPr wrap="square" rtlCol="0">
            <a:spAutoFit/>
          </a:bodyPr>
          <a:lstStyle/>
          <a:p>
            <a:pPr algn="ctr"/>
            <a:r>
              <a:rPr lang="en-US" altLang="zh-CN" sz="2400">
                <a:solidFill>
                  <a:srgbClr val="7030A0"/>
                </a:solidFill>
              </a:rPr>
              <a:t>ACK</a:t>
            </a:r>
            <a:endParaRPr lang="en-US" altLang="zh-CN" sz="2400">
              <a:solidFill>
                <a:srgbClr val="7030A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单片机的应用领域</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单片机的使用领域已十分广泛，如智能仪表、实时工控、通讯设备、导航系统、家用电器等。各种产品一旦用上了单片机，就能起到使产品升级换代的功效，常在产品名称前冠以形容词</a:t>
            </a:r>
            <a:r>
              <a:rPr lang="en-US" altLang="zh-CN" sz="2800"/>
              <a:t>——“</a:t>
            </a:r>
            <a:r>
              <a:rPr lang="zh-CN" altLang="en-US" sz="2800"/>
              <a:t>智能型”，如智能型洗衣机等</a:t>
            </a:r>
            <a:endParaRPr lang="en-US" altLang="zh-CN" sz="280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0196" y="3187220"/>
            <a:ext cx="1873004" cy="3329784"/>
          </a:xfrm>
          <a:prstGeom prst="rect">
            <a:avLst/>
          </a:prstGeom>
        </p:spPr>
      </p:pic>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705" y="3428998"/>
            <a:ext cx="4197979" cy="284623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2189" y="3428998"/>
            <a:ext cx="3958846" cy="2846229"/>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数据帧</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发送一帧数据</a:t>
            </a:r>
            <a:endParaRPr lang="en-US" altLang="zh-CN" sz="2800"/>
          </a:p>
        </p:txBody>
      </p:sp>
      <p:sp>
        <p:nvSpPr>
          <p:cNvPr id="5" name="矩形 4"/>
          <p:cNvSpPr/>
          <p:nvPr/>
        </p:nvSpPr>
        <p:spPr>
          <a:xfrm>
            <a:off x="485282" y="2169827"/>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7" name="矩形 6"/>
          <p:cNvSpPr/>
          <p:nvPr/>
        </p:nvSpPr>
        <p:spPr>
          <a:xfrm>
            <a:off x="10668376" y="3210067"/>
            <a:ext cx="837226"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8" name="矩形 7"/>
          <p:cNvSpPr/>
          <p:nvPr/>
        </p:nvSpPr>
        <p:spPr>
          <a:xfrm>
            <a:off x="1225628" y="2169827"/>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ADDRESS+W</a:t>
            </a:r>
            <a:endParaRPr lang="zh-CN" altLang="en-US"/>
          </a:p>
        </p:txBody>
      </p:sp>
      <p:sp>
        <p:nvSpPr>
          <p:cNvPr id="11" name="矩形 10"/>
          <p:cNvSpPr/>
          <p:nvPr/>
        </p:nvSpPr>
        <p:spPr>
          <a:xfrm>
            <a:off x="397808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4" name="矩形 13"/>
          <p:cNvSpPr/>
          <p:nvPr/>
        </p:nvSpPr>
        <p:spPr>
          <a:xfrm>
            <a:off x="4918106" y="216982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1</a:t>
            </a:r>
            <a:endParaRPr lang="zh-CN" altLang="en-US"/>
          </a:p>
        </p:txBody>
      </p:sp>
      <p:sp>
        <p:nvSpPr>
          <p:cNvPr id="18" name="矩形 17"/>
          <p:cNvSpPr/>
          <p:nvPr/>
        </p:nvSpPr>
        <p:spPr>
          <a:xfrm>
            <a:off x="7278005"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9" name="矩形 18"/>
          <p:cNvSpPr/>
          <p:nvPr/>
        </p:nvSpPr>
        <p:spPr>
          <a:xfrm>
            <a:off x="8213911" y="216982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2</a:t>
            </a:r>
            <a:endParaRPr lang="zh-CN" altLang="en-US"/>
          </a:p>
        </p:txBody>
      </p:sp>
      <p:sp>
        <p:nvSpPr>
          <p:cNvPr id="20" name="矩形 19"/>
          <p:cNvSpPr/>
          <p:nvPr/>
        </p:nvSpPr>
        <p:spPr>
          <a:xfrm>
            <a:off x="1056969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1" name="文本框 20"/>
          <p:cNvSpPr txBox="1"/>
          <p:nvPr/>
        </p:nvSpPr>
        <p:spPr>
          <a:xfrm>
            <a:off x="6093395" y="3167390"/>
            <a:ext cx="1180563" cy="523220"/>
          </a:xfrm>
          <a:prstGeom prst="rect">
            <a:avLst/>
          </a:prstGeom>
          <a:noFill/>
        </p:spPr>
        <p:txBody>
          <a:bodyPr wrap="square" rtlCol="0">
            <a:spAutoFit/>
          </a:bodyPr>
          <a:lstStyle/>
          <a:p>
            <a:pPr algn="ctr"/>
            <a:r>
              <a:rPr lang="en-US" altLang="zh-CN" sz="2800"/>
              <a:t>……</a:t>
            </a:r>
            <a:endParaRPr lang="en-US" altLang="zh-CN" sz="2800"/>
          </a:p>
        </p:txBody>
      </p:sp>
      <p:sp>
        <p:nvSpPr>
          <p:cNvPr id="22" name="矩形 21"/>
          <p:cNvSpPr/>
          <p:nvPr/>
        </p:nvSpPr>
        <p:spPr>
          <a:xfrm>
            <a:off x="7167747" y="321006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n</a:t>
            </a:r>
            <a:endParaRPr lang="zh-CN" altLang="en-US"/>
          </a:p>
        </p:txBody>
      </p:sp>
      <p:sp>
        <p:nvSpPr>
          <p:cNvPr id="23" name="矩形 22"/>
          <p:cNvSpPr/>
          <p:nvPr/>
        </p:nvSpPr>
        <p:spPr>
          <a:xfrm>
            <a:off x="9524386" y="3210067"/>
            <a:ext cx="114313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cxnSp>
        <p:nvCxnSpPr>
          <p:cNvPr id="3" name="直接箭头连接符 2"/>
          <p:cNvCxnSpPr/>
          <p:nvPr/>
        </p:nvCxnSpPr>
        <p:spPr>
          <a:xfrm>
            <a:off x="2119086" y="2607693"/>
            <a:ext cx="0" cy="15135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2" name="表格 32"/>
              <p:cNvGraphicFramePr>
                <a:graphicFrameLocks noGrp="1"/>
              </p:cNvGraphicFramePr>
              <p:nvPr/>
            </p:nvGraphicFramePr>
            <p:xfrm>
              <a:off x="1225628" y="4121239"/>
              <a:ext cx="5689808" cy="370840"/>
            </p:xfrm>
            <a:graphic>
              <a:graphicData uri="http://schemas.openxmlformats.org/drawingml/2006/table">
                <a:tbl>
                  <a:tblPr firstRow="1" bandRow="1">
                    <a:tableStyleId>{93296810-A885-4BE3-A3E7-6D5BEEA58F35}</a:tableStyleId>
                  </a:tblPr>
                  <a:tblGrid>
                    <a:gridCol w="711226"/>
                    <a:gridCol w="711226"/>
                    <a:gridCol w="711226"/>
                    <a:gridCol w="711226"/>
                    <a:gridCol w="711226"/>
                    <a:gridCol w="711226"/>
                    <a:gridCol w="711226"/>
                    <a:gridCol w="711226"/>
                  </a:tblGrid>
                  <a:tr h="370840">
                    <a:tc>
                      <a:txBody>
                        <a:bodyPr/>
                        <a:lstStyle/>
                        <a:p>
                          <a:pPr algn="ctr"/>
                          <a:r>
                            <a:rPr lang="en-US" altLang="zh-CN" b="0"/>
                            <a:t>A6</a:t>
                          </a:r>
                          <a:endParaRPr lang="zh-CN" altLang="en-US" b="0"/>
                        </a:p>
                      </a:txBody>
                      <a:tcPr>
                        <a:solidFill>
                          <a:srgbClr val="00B050"/>
                        </a:solidFill>
                      </a:tcPr>
                    </a:tc>
                    <a:tc>
                      <a:txBody>
                        <a:bodyPr/>
                        <a:lstStyle/>
                        <a:p>
                          <a:pPr algn="ctr"/>
                          <a:r>
                            <a:rPr lang="en-US" altLang="zh-CN" b="0"/>
                            <a:t>A5</a:t>
                          </a:r>
                          <a:endParaRPr lang="zh-CN" altLang="en-US" b="0"/>
                        </a:p>
                      </a:txBody>
                      <a:tcPr>
                        <a:solidFill>
                          <a:srgbClr val="00B050"/>
                        </a:solidFill>
                      </a:tcPr>
                    </a:tc>
                    <a:tc>
                      <a:txBody>
                        <a:bodyPr/>
                        <a:lstStyle/>
                        <a:p>
                          <a:pPr algn="ctr"/>
                          <a:r>
                            <a:rPr lang="en-US" altLang="zh-CN" b="0"/>
                            <a:t>A4</a:t>
                          </a:r>
                          <a:endParaRPr lang="zh-CN" altLang="en-US" b="0"/>
                        </a:p>
                      </a:txBody>
                      <a:tcPr>
                        <a:solidFill>
                          <a:srgbClr val="00B050"/>
                        </a:solidFill>
                      </a:tcPr>
                    </a:tc>
                    <a:tc>
                      <a:txBody>
                        <a:bodyPr/>
                        <a:lstStyle/>
                        <a:p>
                          <a:pPr algn="ctr"/>
                          <a:r>
                            <a:rPr lang="en-US" altLang="zh-CN" b="0"/>
                            <a:t>A3</a:t>
                          </a:r>
                          <a:endParaRPr lang="zh-CN" altLang="en-US" b="0"/>
                        </a:p>
                      </a:txBody>
                      <a:tcPr>
                        <a:solidFill>
                          <a:srgbClr val="00B050"/>
                        </a:solidFill>
                      </a:tcPr>
                    </a:tc>
                    <a:tc>
                      <a:txBody>
                        <a:bodyPr/>
                        <a:lstStyle/>
                        <a:p>
                          <a:pPr algn="ctr"/>
                          <a:r>
                            <a:rPr lang="en-US" altLang="zh-CN" b="0"/>
                            <a:t>A2</a:t>
                          </a:r>
                          <a:endParaRPr lang="zh-CN" altLang="en-US" b="0"/>
                        </a:p>
                      </a:txBody>
                      <a:tcPr>
                        <a:solidFill>
                          <a:srgbClr val="00B050"/>
                        </a:solidFill>
                      </a:tcPr>
                    </a:tc>
                    <a:tc>
                      <a:txBody>
                        <a:bodyPr/>
                        <a:lstStyle/>
                        <a:p>
                          <a:pPr algn="ctr"/>
                          <a:r>
                            <a:rPr lang="en-US" altLang="zh-CN" b="0"/>
                            <a:t>A1</a:t>
                          </a:r>
                          <a:endParaRPr lang="zh-CN" altLang="en-US" b="0"/>
                        </a:p>
                      </a:txBody>
                      <a:tcPr>
                        <a:solidFill>
                          <a:srgbClr val="00B050"/>
                        </a:solidFill>
                      </a:tcPr>
                    </a:tc>
                    <a:tc>
                      <a:txBody>
                        <a:bodyPr/>
                        <a:lstStyle/>
                        <a:p>
                          <a:pPr algn="ctr"/>
                          <a:r>
                            <a:rPr lang="en-US" altLang="zh-CN" b="0"/>
                            <a:t>A0</a:t>
                          </a:r>
                          <a:endParaRPr lang="zh-CN" altLang="en-US" b="0"/>
                        </a:p>
                      </a:txBody>
                      <a:tcPr>
                        <a:solidFill>
                          <a:srgbClr val="00B050"/>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R</m:t>
                                </m:r>
                                <m:r>
                                  <a:rPr lang="en-US" altLang="zh-CN" b="0" i="0" smtClean="0">
                                    <a:latin typeface="Cambria Math" panose="02040503050406030204" pitchFamily="18" charset="0"/>
                                  </a:rPr>
                                  <m:t>/</m:t>
                                </m:r>
                                <m:acc>
                                  <m:accPr>
                                    <m:chr m:val="̅"/>
                                    <m:ctrlPr>
                                      <a:rPr lang="en-US" altLang="zh-CN" b="0" i="1" smtClean="0">
                                        <a:latin typeface="Cambria Math" panose="02040503050406030204" pitchFamily="18" charset="0"/>
                                      </a:rPr>
                                    </m:ctrlPr>
                                  </m:accPr>
                                  <m:e>
                                    <m:r>
                                      <m:rPr>
                                        <m:sty m:val="p"/>
                                      </m:rPr>
                                      <a:rPr lang="en-US" altLang="zh-CN" b="0" i="0" smtClean="0">
                                        <a:latin typeface="Cambria Math" panose="02040503050406030204" pitchFamily="18" charset="0"/>
                                      </a:rPr>
                                      <m:t>W</m:t>
                                    </m:r>
                                  </m:e>
                                </m:acc>
                              </m:oMath>
                            </m:oMathPara>
                          </a14:m>
                          <a:endParaRPr lang="zh-CN" altLang="en-US" b="0" i="0">
                            <a:latin typeface="+mn-lt"/>
                          </a:endParaRPr>
                        </a:p>
                      </a:txBody>
                      <a:tcPr>
                        <a:solidFill>
                          <a:srgbClr val="00B050"/>
                        </a:solidFill>
                      </a:tcPr>
                    </a:tc>
                  </a:tr>
                </a:tbl>
              </a:graphicData>
            </a:graphic>
          </p:graphicFrame>
        </mc:Choice>
        <mc:Fallback xmlns="">
          <p:graphicFrame>
            <p:nvGraphicFramePr>
              <p:cNvPr id="32" name="表格 32"/>
              <p:cNvGraphicFramePr>
                <a:graphicFrameLocks noGrp="1"/>
              </p:cNvGraphicFramePr>
              <p:nvPr/>
            </p:nvGraphicFramePr>
            <p:xfrm>
              <a:off x="1225628" y="4121239"/>
              <a:ext cx="5689808" cy="370840"/>
            </p:xfrm>
            <a:graphic>
              <a:graphicData uri="http://schemas.openxmlformats.org/drawingml/2006/table">
                <a:tbl>
                  <a:tblPr firstRow="1" bandRow="1">
                    <a:tableStyleId>{93296810-A885-4BE3-A3E7-6D5BEEA58F35}</a:tableStyleId>
                  </a:tblPr>
                  <a:tblGrid>
                    <a:gridCol w="711226"/>
                    <a:gridCol w="711226"/>
                    <a:gridCol w="711226"/>
                    <a:gridCol w="711226"/>
                    <a:gridCol w="711226"/>
                    <a:gridCol w="711226"/>
                    <a:gridCol w="711226"/>
                    <a:gridCol w="711226"/>
                  </a:tblGrid>
                  <a:tr h="370840">
                    <a:tc>
                      <a:txBody>
                        <a:bodyPr/>
                        <a:lstStyle/>
                        <a:p>
                          <a:pPr algn="ctr"/>
                          <a:r>
                            <a:rPr lang="en-US" altLang="zh-CN" b="0"/>
                            <a:t>A6</a:t>
                          </a:r>
                          <a:endParaRPr lang="zh-CN" altLang="en-US" b="0"/>
                        </a:p>
                      </a:txBody>
                      <a:tcPr>
                        <a:solidFill>
                          <a:srgbClr val="00B050"/>
                        </a:solidFill>
                      </a:tcPr>
                    </a:tc>
                    <a:tc>
                      <a:txBody>
                        <a:bodyPr/>
                        <a:lstStyle/>
                        <a:p>
                          <a:pPr algn="ctr"/>
                          <a:r>
                            <a:rPr lang="en-US" altLang="zh-CN" b="0"/>
                            <a:t>A5</a:t>
                          </a:r>
                          <a:endParaRPr lang="zh-CN" altLang="en-US" b="0"/>
                        </a:p>
                      </a:txBody>
                      <a:tcPr>
                        <a:solidFill>
                          <a:srgbClr val="00B050"/>
                        </a:solidFill>
                      </a:tcPr>
                    </a:tc>
                    <a:tc>
                      <a:txBody>
                        <a:bodyPr/>
                        <a:lstStyle/>
                        <a:p>
                          <a:pPr algn="ctr"/>
                          <a:r>
                            <a:rPr lang="en-US" altLang="zh-CN" b="0"/>
                            <a:t>A4</a:t>
                          </a:r>
                          <a:endParaRPr lang="zh-CN" altLang="en-US" b="0"/>
                        </a:p>
                      </a:txBody>
                      <a:tcPr>
                        <a:solidFill>
                          <a:srgbClr val="00B050"/>
                        </a:solidFill>
                      </a:tcPr>
                    </a:tc>
                    <a:tc>
                      <a:txBody>
                        <a:bodyPr/>
                        <a:lstStyle/>
                        <a:p>
                          <a:pPr algn="ctr"/>
                          <a:r>
                            <a:rPr lang="en-US" altLang="zh-CN" b="0"/>
                            <a:t>A3</a:t>
                          </a:r>
                          <a:endParaRPr lang="zh-CN" altLang="en-US" b="0"/>
                        </a:p>
                      </a:txBody>
                      <a:tcPr>
                        <a:solidFill>
                          <a:srgbClr val="00B050"/>
                        </a:solidFill>
                      </a:tcPr>
                    </a:tc>
                    <a:tc>
                      <a:txBody>
                        <a:bodyPr/>
                        <a:lstStyle/>
                        <a:p>
                          <a:pPr algn="ctr"/>
                          <a:r>
                            <a:rPr lang="en-US" altLang="zh-CN" b="0"/>
                            <a:t>A2</a:t>
                          </a:r>
                          <a:endParaRPr lang="zh-CN" altLang="en-US" b="0"/>
                        </a:p>
                      </a:txBody>
                      <a:tcPr>
                        <a:solidFill>
                          <a:srgbClr val="00B050"/>
                        </a:solidFill>
                      </a:tcPr>
                    </a:tc>
                    <a:tc>
                      <a:txBody>
                        <a:bodyPr/>
                        <a:lstStyle/>
                        <a:p>
                          <a:pPr algn="ctr"/>
                          <a:r>
                            <a:rPr lang="en-US" altLang="zh-CN" b="0"/>
                            <a:t>A1</a:t>
                          </a:r>
                          <a:endParaRPr lang="zh-CN" altLang="en-US" b="0"/>
                        </a:p>
                      </a:txBody>
                      <a:tcPr>
                        <a:solidFill>
                          <a:srgbClr val="00B050"/>
                        </a:solidFill>
                      </a:tcPr>
                    </a:tc>
                    <a:tc>
                      <a:txBody>
                        <a:bodyPr/>
                        <a:lstStyle/>
                        <a:p>
                          <a:pPr algn="ctr"/>
                          <a:r>
                            <a:rPr lang="en-US" altLang="zh-CN" b="0"/>
                            <a:t>A0</a:t>
                          </a:r>
                          <a:endParaRPr lang="zh-CN" altLang="en-US" b="0"/>
                        </a:p>
                      </a:txBody>
                      <a:tcPr>
                        <a:solidFill>
                          <a:srgbClr val="00B050"/>
                        </a:solidFill>
                      </a:tcPr>
                    </a:tc>
                    <a:tc>
                      <a:txBody>
                        <a:bodyPr/>
                        <a:lstStyle/>
                        <a:p>
                          <a:endParaRPr lang="zh-CN"/>
                        </a:p>
                      </a:txBody>
                      <a:tcPr>
                        <a:blipFill>
                          <a:blip r:embed="rId1"/>
                        </a:blipFill>
                      </a:tcPr>
                    </a:tc>
                  </a:tr>
                </a:tbl>
              </a:graphicData>
            </a:graphic>
          </p:graphicFrame>
        </mc:Fallback>
      </mc:AlternateContent>
      <p:sp>
        <p:nvSpPr>
          <p:cNvPr id="37" name="文本框 36"/>
          <p:cNvSpPr txBox="1"/>
          <p:nvPr/>
        </p:nvSpPr>
        <p:spPr>
          <a:xfrm>
            <a:off x="570963" y="5360017"/>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完成任务：向谁发什么</a:t>
            </a:r>
            <a:endParaRPr lang="en-US" altLang="zh-CN" sz="2800"/>
          </a:p>
        </p:txBody>
      </p:sp>
      <p:sp>
        <p:nvSpPr>
          <p:cNvPr id="38" name="文本框 37"/>
          <p:cNvSpPr txBox="1"/>
          <p:nvPr/>
        </p:nvSpPr>
        <p:spPr>
          <a:xfrm>
            <a:off x="11335825" y="2127150"/>
            <a:ext cx="741785" cy="523220"/>
          </a:xfrm>
          <a:prstGeom prst="rect">
            <a:avLst/>
          </a:prstGeom>
          <a:noFill/>
        </p:spPr>
        <p:txBody>
          <a:bodyPr wrap="square" rtlCol="0">
            <a:spAutoFit/>
          </a:bodyPr>
          <a:lstStyle/>
          <a:p>
            <a:pPr algn="ctr"/>
            <a:r>
              <a:rPr lang="en-US" altLang="zh-CN" sz="2800"/>
              <a:t>+</a:t>
            </a:r>
            <a:endParaRPr lang="en-US" altLang="zh-CN" sz="2800"/>
          </a:p>
        </p:txBody>
      </p:sp>
      <p:sp>
        <p:nvSpPr>
          <p:cNvPr id="39" name="矩形 38"/>
          <p:cNvSpPr/>
          <p:nvPr/>
        </p:nvSpPr>
        <p:spPr>
          <a:xfrm>
            <a:off x="316298" y="1874469"/>
            <a:ext cx="11648175" cy="1963435"/>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数据帧</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接收一帧数据</a:t>
            </a:r>
            <a:endParaRPr lang="en-US" altLang="zh-CN" sz="2800"/>
          </a:p>
        </p:txBody>
      </p:sp>
      <p:sp>
        <p:nvSpPr>
          <p:cNvPr id="5" name="矩形 4"/>
          <p:cNvSpPr/>
          <p:nvPr/>
        </p:nvSpPr>
        <p:spPr>
          <a:xfrm>
            <a:off x="485282" y="2169827"/>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7" name="矩形 6"/>
          <p:cNvSpPr/>
          <p:nvPr/>
        </p:nvSpPr>
        <p:spPr>
          <a:xfrm>
            <a:off x="10668376" y="3210067"/>
            <a:ext cx="837226"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8" name="矩形 7"/>
          <p:cNvSpPr/>
          <p:nvPr/>
        </p:nvSpPr>
        <p:spPr>
          <a:xfrm>
            <a:off x="1225628" y="2169827"/>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ADDRESS+R</a:t>
            </a:r>
            <a:endParaRPr lang="zh-CN" altLang="en-US"/>
          </a:p>
        </p:txBody>
      </p:sp>
      <p:sp>
        <p:nvSpPr>
          <p:cNvPr id="11" name="矩形 10"/>
          <p:cNvSpPr/>
          <p:nvPr/>
        </p:nvSpPr>
        <p:spPr>
          <a:xfrm>
            <a:off x="397808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4" name="矩形 13"/>
          <p:cNvSpPr/>
          <p:nvPr/>
        </p:nvSpPr>
        <p:spPr>
          <a:xfrm>
            <a:off x="4918106" y="2169827"/>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1</a:t>
            </a:r>
            <a:endParaRPr lang="zh-CN" altLang="en-US"/>
          </a:p>
        </p:txBody>
      </p:sp>
      <p:sp>
        <p:nvSpPr>
          <p:cNvPr id="18" name="矩形 17"/>
          <p:cNvSpPr/>
          <p:nvPr/>
        </p:nvSpPr>
        <p:spPr>
          <a:xfrm>
            <a:off x="7278005" y="2169827"/>
            <a:ext cx="93590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0</a:t>
            </a:r>
            <a:endParaRPr lang="zh-CN" altLang="en-US"/>
          </a:p>
        </p:txBody>
      </p:sp>
      <p:sp>
        <p:nvSpPr>
          <p:cNvPr id="19" name="矩形 18"/>
          <p:cNvSpPr/>
          <p:nvPr/>
        </p:nvSpPr>
        <p:spPr>
          <a:xfrm>
            <a:off x="8213911" y="2169827"/>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2</a:t>
            </a:r>
            <a:endParaRPr lang="zh-CN" altLang="en-US"/>
          </a:p>
        </p:txBody>
      </p:sp>
      <p:sp>
        <p:nvSpPr>
          <p:cNvPr id="20" name="矩形 19"/>
          <p:cNvSpPr/>
          <p:nvPr/>
        </p:nvSpPr>
        <p:spPr>
          <a:xfrm>
            <a:off x="10569696" y="2169827"/>
            <a:ext cx="93590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0</a:t>
            </a:r>
            <a:endParaRPr lang="zh-CN" altLang="en-US"/>
          </a:p>
        </p:txBody>
      </p:sp>
      <p:sp>
        <p:nvSpPr>
          <p:cNvPr id="21" name="文本框 20"/>
          <p:cNvSpPr txBox="1"/>
          <p:nvPr/>
        </p:nvSpPr>
        <p:spPr>
          <a:xfrm>
            <a:off x="6093395" y="3167390"/>
            <a:ext cx="1180563" cy="523220"/>
          </a:xfrm>
          <a:prstGeom prst="rect">
            <a:avLst/>
          </a:prstGeom>
          <a:noFill/>
        </p:spPr>
        <p:txBody>
          <a:bodyPr wrap="square" rtlCol="0">
            <a:spAutoFit/>
          </a:bodyPr>
          <a:lstStyle/>
          <a:p>
            <a:pPr algn="ctr"/>
            <a:r>
              <a:rPr lang="en-US" altLang="zh-CN" sz="2800"/>
              <a:t>……</a:t>
            </a:r>
            <a:endParaRPr lang="en-US" altLang="zh-CN" sz="2800"/>
          </a:p>
        </p:txBody>
      </p:sp>
      <p:sp>
        <p:nvSpPr>
          <p:cNvPr id="22" name="矩形 21"/>
          <p:cNvSpPr/>
          <p:nvPr/>
        </p:nvSpPr>
        <p:spPr>
          <a:xfrm>
            <a:off x="7167747" y="3210067"/>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n</a:t>
            </a:r>
            <a:endParaRPr lang="zh-CN" altLang="en-US"/>
          </a:p>
        </p:txBody>
      </p:sp>
      <p:sp>
        <p:nvSpPr>
          <p:cNvPr id="23" name="矩形 22"/>
          <p:cNvSpPr/>
          <p:nvPr/>
        </p:nvSpPr>
        <p:spPr>
          <a:xfrm>
            <a:off x="9524386" y="3210067"/>
            <a:ext cx="114313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1</a:t>
            </a:r>
            <a:endParaRPr lang="zh-CN" altLang="en-US"/>
          </a:p>
        </p:txBody>
      </p:sp>
      <p:cxnSp>
        <p:nvCxnSpPr>
          <p:cNvPr id="24" name="直接箭头连接符 23"/>
          <p:cNvCxnSpPr/>
          <p:nvPr/>
        </p:nvCxnSpPr>
        <p:spPr>
          <a:xfrm>
            <a:off x="2119086" y="2607693"/>
            <a:ext cx="0" cy="15135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5" name="表格 32"/>
              <p:cNvGraphicFramePr>
                <a:graphicFrameLocks noGrp="1"/>
              </p:cNvGraphicFramePr>
              <p:nvPr/>
            </p:nvGraphicFramePr>
            <p:xfrm>
              <a:off x="1225628" y="4121239"/>
              <a:ext cx="5689808" cy="370840"/>
            </p:xfrm>
            <a:graphic>
              <a:graphicData uri="http://schemas.openxmlformats.org/drawingml/2006/table">
                <a:tbl>
                  <a:tblPr firstRow="1" bandRow="1">
                    <a:tableStyleId>{93296810-A885-4BE3-A3E7-6D5BEEA58F35}</a:tableStyleId>
                  </a:tblPr>
                  <a:tblGrid>
                    <a:gridCol w="711226"/>
                    <a:gridCol w="711226"/>
                    <a:gridCol w="711226"/>
                    <a:gridCol w="711226"/>
                    <a:gridCol w="711226"/>
                    <a:gridCol w="711226"/>
                    <a:gridCol w="711226"/>
                    <a:gridCol w="711226"/>
                  </a:tblGrid>
                  <a:tr h="370840">
                    <a:tc>
                      <a:txBody>
                        <a:bodyPr/>
                        <a:lstStyle/>
                        <a:p>
                          <a:pPr algn="ctr"/>
                          <a:r>
                            <a:rPr lang="en-US" altLang="zh-CN" b="0"/>
                            <a:t>A6</a:t>
                          </a:r>
                          <a:endParaRPr lang="zh-CN" altLang="en-US" b="0"/>
                        </a:p>
                      </a:txBody>
                      <a:tcPr>
                        <a:solidFill>
                          <a:srgbClr val="00B050"/>
                        </a:solidFill>
                      </a:tcPr>
                    </a:tc>
                    <a:tc>
                      <a:txBody>
                        <a:bodyPr/>
                        <a:lstStyle/>
                        <a:p>
                          <a:pPr algn="ctr"/>
                          <a:r>
                            <a:rPr lang="en-US" altLang="zh-CN" b="0"/>
                            <a:t>A5</a:t>
                          </a:r>
                          <a:endParaRPr lang="zh-CN" altLang="en-US" b="0"/>
                        </a:p>
                      </a:txBody>
                      <a:tcPr>
                        <a:solidFill>
                          <a:srgbClr val="00B050"/>
                        </a:solidFill>
                      </a:tcPr>
                    </a:tc>
                    <a:tc>
                      <a:txBody>
                        <a:bodyPr/>
                        <a:lstStyle/>
                        <a:p>
                          <a:pPr algn="ctr"/>
                          <a:r>
                            <a:rPr lang="en-US" altLang="zh-CN" b="0"/>
                            <a:t>A4</a:t>
                          </a:r>
                          <a:endParaRPr lang="zh-CN" altLang="en-US" b="0"/>
                        </a:p>
                      </a:txBody>
                      <a:tcPr>
                        <a:solidFill>
                          <a:srgbClr val="00B050"/>
                        </a:solidFill>
                      </a:tcPr>
                    </a:tc>
                    <a:tc>
                      <a:txBody>
                        <a:bodyPr/>
                        <a:lstStyle/>
                        <a:p>
                          <a:pPr algn="ctr"/>
                          <a:r>
                            <a:rPr lang="en-US" altLang="zh-CN" b="0"/>
                            <a:t>A3</a:t>
                          </a:r>
                          <a:endParaRPr lang="zh-CN" altLang="en-US" b="0"/>
                        </a:p>
                      </a:txBody>
                      <a:tcPr>
                        <a:solidFill>
                          <a:srgbClr val="00B050"/>
                        </a:solidFill>
                      </a:tcPr>
                    </a:tc>
                    <a:tc>
                      <a:txBody>
                        <a:bodyPr/>
                        <a:lstStyle/>
                        <a:p>
                          <a:pPr algn="ctr"/>
                          <a:r>
                            <a:rPr lang="en-US" altLang="zh-CN" b="0"/>
                            <a:t>A2</a:t>
                          </a:r>
                          <a:endParaRPr lang="zh-CN" altLang="en-US" b="0"/>
                        </a:p>
                      </a:txBody>
                      <a:tcPr>
                        <a:solidFill>
                          <a:srgbClr val="00B050"/>
                        </a:solidFill>
                      </a:tcPr>
                    </a:tc>
                    <a:tc>
                      <a:txBody>
                        <a:bodyPr/>
                        <a:lstStyle/>
                        <a:p>
                          <a:pPr algn="ctr"/>
                          <a:r>
                            <a:rPr lang="en-US" altLang="zh-CN" b="0"/>
                            <a:t>A1</a:t>
                          </a:r>
                          <a:endParaRPr lang="zh-CN" altLang="en-US" b="0"/>
                        </a:p>
                      </a:txBody>
                      <a:tcPr>
                        <a:solidFill>
                          <a:srgbClr val="00B050"/>
                        </a:solidFill>
                      </a:tcPr>
                    </a:tc>
                    <a:tc>
                      <a:txBody>
                        <a:bodyPr/>
                        <a:lstStyle/>
                        <a:p>
                          <a:pPr algn="ctr"/>
                          <a:r>
                            <a:rPr lang="en-US" altLang="zh-CN" b="0"/>
                            <a:t>A0</a:t>
                          </a:r>
                          <a:endParaRPr lang="zh-CN" altLang="en-US" b="0"/>
                        </a:p>
                      </a:txBody>
                      <a:tcPr>
                        <a:solidFill>
                          <a:srgbClr val="00B050"/>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R</m:t>
                                </m:r>
                                <m:r>
                                  <a:rPr lang="en-US" altLang="zh-CN" b="0" i="0" smtClean="0">
                                    <a:latin typeface="Cambria Math" panose="02040503050406030204" pitchFamily="18" charset="0"/>
                                  </a:rPr>
                                  <m:t>/</m:t>
                                </m:r>
                                <m:acc>
                                  <m:accPr>
                                    <m:chr m:val="̅"/>
                                    <m:ctrlPr>
                                      <a:rPr lang="en-US" altLang="zh-CN" b="0" i="1" smtClean="0">
                                        <a:latin typeface="Cambria Math" panose="02040503050406030204" pitchFamily="18" charset="0"/>
                                      </a:rPr>
                                    </m:ctrlPr>
                                  </m:accPr>
                                  <m:e>
                                    <m:r>
                                      <m:rPr>
                                        <m:sty m:val="p"/>
                                      </m:rPr>
                                      <a:rPr lang="en-US" altLang="zh-CN" b="0" i="0" smtClean="0">
                                        <a:latin typeface="Cambria Math" panose="02040503050406030204" pitchFamily="18" charset="0"/>
                                      </a:rPr>
                                      <m:t>W</m:t>
                                    </m:r>
                                  </m:e>
                                </m:acc>
                              </m:oMath>
                            </m:oMathPara>
                          </a14:m>
                          <a:endParaRPr lang="zh-CN" altLang="en-US" b="0" i="0">
                            <a:latin typeface="+mn-lt"/>
                          </a:endParaRPr>
                        </a:p>
                      </a:txBody>
                      <a:tcPr>
                        <a:solidFill>
                          <a:srgbClr val="00B050"/>
                        </a:solidFill>
                      </a:tcPr>
                    </a:tc>
                  </a:tr>
                </a:tbl>
              </a:graphicData>
            </a:graphic>
          </p:graphicFrame>
        </mc:Choice>
        <mc:Fallback xmlns="">
          <p:graphicFrame>
            <p:nvGraphicFramePr>
              <p:cNvPr id="25" name="表格 32"/>
              <p:cNvGraphicFramePr>
                <a:graphicFrameLocks noGrp="1"/>
              </p:cNvGraphicFramePr>
              <p:nvPr/>
            </p:nvGraphicFramePr>
            <p:xfrm>
              <a:off x="1225628" y="4121239"/>
              <a:ext cx="5689808" cy="370840"/>
            </p:xfrm>
            <a:graphic>
              <a:graphicData uri="http://schemas.openxmlformats.org/drawingml/2006/table">
                <a:tbl>
                  <a:tblPr firstRow="1" bandRow="1">
                    <a:tableStyleId>{93296810-A885-4BE3-A3E7-6D5BEEA58F35}</a:tableStyleId>
                  </a:tblPr>
                  <a:tblGrid>
                    <a:gridCol w="711226"/>
                    <a:gridCol w="711226"/>
                    <a:gridCol w="711226"/>
                    <a:gridCol w="711226"/>
                    <a:gridCol w="711226"/>
                    <a:gridCol w="711226"/>
                    <a:gridCol w="711226"/>
                    <a:gridCol w="711226"/>
                  </a:tblGrid>
                  <a:tr h="370840">
                    <a:tc>
                      <a:txBody>
                        <a:bodyPr/>
                        <a:lstStyle/>
                        <a:p>
                          <a:pPr algn="ctr"/>
                          <a:r>
                            <a:rPr lang="en-US" altLang="zh-CN" b="0"/>
                            <a:t>A6</a:t>
                          </a:r>
                          <a:endParaRPr lang="zh-CN" altLang="en-US" b="0"/>
                        </a:p>
                      </a:txBody>
                      <a:tcPr>
                        <a:solidFill>
                          <a:srgbClr val="00B050"/>
                        </a:solidFill>
                      </a:tcPr>
                    </a:tc>
                    <a:tc>
                      <a:txBody>
                        <a:bodyPr/>
                        <a:lstStyle/>
                        <a:p>
                          <a:pPr algn="ctr"/>
                          <a:r>
                            <a:rPr lang="en-US" altLang="zh-CN" b="0"/>
                            <a:t>A5</a:t>
                          </a:r>
                          <a:endParaRPr lang="zh-CN" altLang="en-US" b="0"/>
                        </a:p>
                      </a:txBody>
                      <a:tcPr>
                        <a:solidFill>
                          <a:srgbClr val="00B050"/>
                        </a:solidFill>
                      </a:tcPr>
                    </a:tc>
                    <a:tc>
                      <a:txBody>
                        <a:bodyPr/>
                        <a:lstStyle/>
                        <a:p>
                          <a:pPr algn="ctr"/>
                          <a:r>
                            <a:rPr lang="en-US" altLang="zh-CN" b="0"/>
                            <a:t>A4</a:t>
                          </a:r>
                          <a:endParaRPr lang="zh-CN" altLang="en-US" b="0"/>
                        </a:p>
                      </a:txBody>
                      <a:tcPr>
                        <a:solidFill>
                          <a:srgbClr val="00B050"/>
                        </a:solidFill>
                      </a:tcPr>
                    </a:tc>
                    <a:tc>
                      <a:txBody>
                        <a:bodyPr/>
                        <a:lstStyle/>
                        <a:p>
                          <a:pPr algn="ctr"/>
                          <a:r>
                            <a:rPr lang="en-US" altLang="zh-CN" b="0"/>
                            <a:t>A3</a:t>
                          </a:r>
                          <a:endParaRPr lang="zh-CN" altLang="en-US" b="0"/>
                        </a:p>
                      </a:txBody>
                      <a:tcPr>
                        <a:solidFill>
                          <a:srgbClr val="00B050"/>
                        </a:solidFill>
                      </a:tcPr>
                    </a:tc>
                    <a:tc>
                      <a:txBody>
                        <a:bodyPr/>
                        <a:lstStyle/>
                        <a:p>
                          <a:pPr algn="ctr"/>
                          <a:r>
                            <a:rPr lang="en-US" altLang="zh-CN" b="0"/>
                            <a:t>A2</a:t>
                          </a:r>
                          <a:endParaRPr lang="zh-CN" altLang="en-US" b="0"/>
                        </a:p>
                      </a:txBody>
                      <a:tcPr>
                        <a:solidFill>
                          <a:srgbClr val="00B050"/>
                        </a:solidFill>
                      </a:tcPr>
                    </a:tc>
                    <a:tc>
                      <a:txBody>
                        <a:bodyPr/>
                        <a:lstStyle/>
                        <a:p>
                          <a:pPr algn="ctr"/>
                          <a:r>
                            <a:rPr lang="en-US" altLang="zh-CN" b="0"/>
                            <a:t>A1</a:t>
                          </a:r>
                          <a:endParaRPr lang="zh-CN" altLang="en-US" b="0"/>
                        </a:p>
                      </a:txBody>
                      <a:tcPr>
                        <a:solidFill>
                          <a:srgbClr val="00B050"/>
                        </a:solidFill>
                      </a:tcPr>
                    </a:tc>
                    <a:tc>
                      <a:txBody>
                        <a:bodyPr/>
                        <a:lstStyle/>
                        <a:p>
                          <a:pPr algn="ctr"/>
                          <a:r>
                            <a:rPr lang="en-US" altLang="zh-CN" b="0"/>
                            <a:t>A0</a:t>
                          </a:r>
                          <a:endParaRPr lang="zh-CN" altLang="en-US" b="0"/>
                        </a:p>
                      </a:txBody>
                      <a:tcPr>
                        <a:solidFill>
                          <a:srgbClr val="00B050"/>
                        </a:solidFill>
                      </a:tcPr>
                    </a:tc>
                    <a:tc>
                      <a:txBody>
                        <a:bodyPr/>
                        <a:lstStyle/>
                        <a:p>
                          <a:endParaRPr lang="zh-CN"/>
                        </a:p>
                      </a:txBody>
                      <a:tcPr>
                        <a:blipFill>
                          <a:blip r:embed="rId1"/>
                        </a:blipFill>
                      </a:tcPr>
                    </a:tc>
                  </a:tr>
                </a:tbl>
              </a:graphicData>
            </a:graphic>
          </p:graphicFrame>
        </mc:Fallback>
      </mc:AlternateContent>
      <p:sp>
        <p:nvSpPr>
          <p:cNvPr id="26" name="文本框 25"/>
          <p:cNvSpPr txBox="1"/>
          <p:nvPr/>
        </p:nvSpPr>
        <p:spPr>
          <a:xfrm>
            <a:off x="570963" y="5360017"/>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完成任务：向谁收什么</a:t>
            </a:r>
            <a:endParaRPr lang="en-US" altLang="zh-CN" sz="2800"/>
          </a:p>
        </p:txBody>
      </p:sp>
      <p:sp>
        <p:nvSpPr>
          <p:cNvPr id="27" name="文本框 26"/>
          <p:cNvSpPr txBox="1"/>
          <p:nvPr/>
        </p:nvSpPr>
        <p:spPr>
          <a:xfrm>
            <a:off x="11335825" y="2127150"/>
            <a:ext cx="741785" cy="523220"/>
          </a:xfrm>
          <a:prstGeom prst="rect">
            <a:avLst/>
          </a:prstGeom>
          <a:noFill/>
        </p:spPr>
        <p:txBody>
          <a:bodyPr wrap="square" rtlCol="0">
            <a:spAutoFit/>
          </a:bodyPr>
          <a:lstStyle/>
          <a:p>
            <a:pPr algn="ctr"/>
            <a:r>
              <a:rPr lang="en-US" altLang="zh-CN" sz="2800"/>
              <a:t>+</a:t>
            </a:r>
            <a:endParaRPr lang="en-US" altLang="zh-CN" sz="2800"/>
          </a:p>
        </p:txBody>
      </p:sp>
      <p:sp>
        <p:nvSpPr>
          <p:cNvPr id="28" name="矩形 27"/>
          <p:cNvSpPr/>
          <p:nvPr/>
        </p:nvSpPr>
        <p:spPr>
          <a:xfrm>
            <a:off x="316298" y="1874469"/>
            <a:ext cx="11648175" cy="1963435"/>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数据帧</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先发送再接收数据帧（复合格式）</a:t>
            </a:r>
            <a:endParaRPr lang="en-US" altLang="zh-CN" sz="2800"/>
          </a:p>
        </p:txBody>
      </p:sp>
      <p:sp>
        <p:nvSpPr>
          <p:cNvPr id="5" name="矩形 4"/>
          <p:cNvSpPr/>
          <p:nvPr/>
        </p:nvSpPr>
        <p:spPr>
          <a:xfrm>
            <a:off x="485282" y="2169827"/>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8" name="矩形 7"/>
          <p:cNvSpPr/>
          <p:nvPr/>
        </p:nvSpPr>
        <p:spPr>
          <a:xfrm>
            <a:off x="1225628" y="2169827"/>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ADDRESS+W</a:t>
            </a:r>
            <a:endParaRPr lang="zh-CN" altLang="en-US"/>
          </a:p>
        </p:txBody>
      </p:sp>
      <p:sp>
        <p:nvSpPr>
          <p:cNvPr id="11" name="矩形 10"/>
          <p:cNvSpPr/>
          <p:nvPr/>
        </p:nvSpPr>
        <p:spPr>
          <a:xfrm>
            <a:off x="397808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4" name="矩形 13"/>
          <p:cNvSpPr/>
          <p:nvPr/>
        </p:nvSpPr>
        <p:spPr>
          <a:xfrm>
            <a:off x="4918106" y="216982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1</a:t>
            </a:r>
            <a:endParaRPr lang="zh-CN" altLang="en-US"/>
          </a:p>
        </p:txBody>
      </p:sp>
      <p:sp>
        <p:nvSpPr>
          <p:cNvPr id="18" name="矩形 17"/>
          <p:cNvSpPr/>
          <p:nvPr/>
        </p:nvSpPr>
        <p:spPr>
          <a:xfrm>
            <a:off x="7278005"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9" name="矩形 18"/>
          <p:cNvSpPr/>
          <p:nvPr/>
        </p:nvSpPr>
        <p:spPr>
          <a:xfrm>
            <a:off x="8213911" y="216982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2</a:t>
            </a:r>
            <a:endParaRPr lang="zh-CN" altLang="en-US"/>
          </a:p>
        </p:txBody>
      </p:sp>
      <p:sp>
        <p:nvSpPr>
          <p:cNvPr id="20" name="矩形 19"/>
          <p:cNvSpPr/>
          <p:nvPr/>
        </p:nvSpPr>
        <p:spPr>
          <a:xfrm>
            <a:off x="1056969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1" name="文本框 20"/>
          <p:cNvSpPr txBox="1"/>
          <p:nvPr/>
        </p:nvSpPr>
        <p:spPr>
          <a:xfrm>
            <a:off x="6093395" y="3167390"/>
            <a:ext cx="1180563" cy="523220"/>
          </a:xfrm>
          <a:prstGeom prst="rect">
            <a:avLst/>
          </a:prstGeom>
          <a:noFill/>
        </p:spPr>
        <p:txBody>
          <a:bodyPr wrap="square" rtlCol="0">
            <a:spAutoFit/>
          </a:bodyPr>
          <a:lstStyle/>
          <a:p>
            <a:pPr algn="ctr"/>
            <a:r>
              <a:rPr lang="en-US" altLang="zh-CN" sz="2800"/>
              <a:t>……</a:t>
            </a:r>
            <a:endParaRPr lang="en-US" altLang="zh-CN" sz="2800"/>
          </a:p>
        </p:txBody>
      </p:sp>
      <p:sp>
        <p:nvSpPr>
          <p:cNvPr id="22" name="矩形 21"/>
          <p:cNvSpPr/>
          <p:nvPr/>
        </p:nvSpPr>
        <p:spPr>
          <a:xfrm>
            <a:off x="7167747" y="321006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n</a:t>
            </a:r>
            <a:endParaRPr lang="zh-CN" altLang="en-US"/>
          </a:p>
        </p:txBody>
      </p:sp>
      <p:sp>
        <p:nvSpPr>
          <p:cNvPr id="23" name="矩形 22"/>
          <p:cNvSpPr/>
          <p:nvPr/>
        </p:nvSpPr>
        <p:spPr>
          <a:xfrm>
            <a:off x="9524386" y="3210067"/>
            <a:ext cx="114313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4" name="矩形 23"/>
          <p:cNvSpPr/>
          <p:nvPr/>
        </p:nvSpPr>
        <p:spPr>
          <a:xfrm>
            <a:off x="485282" y="4100844"/>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25" name="矩形 24"/>
          <p:cNvSpPr/>
          <p:nvPr/>
        </p:nvSpPr>
        <p:spPr>
          <a:xfrm>
            <a:off x="10668376" y="5141084"/>
            <a:ext cx="837226"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26" name="矩形 25"/>
          <p:cNvSpPr/>
          <p:nvPr/>
        </p:nvSpPr>
        <p:spPr>
          <a:xfrm>
            <a:off x="1225628" y="4100844"/>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ADDRESS+R</a:t>
            </a:r>
            <a:endParaRPr lang="zh-CN" altLang="en-US"/>
          </a:p>
        </p:txBody>
      </p:sp>
      <p:sp>
        <p:nvSpPr>
          <p:cNvPr id="27" name="矩形 26"/>
          <p:cNvSpPr/>
          <p:nvPr/>
        </p:nvSpPr>
        <p:spPr>
          <a:xfrm>
            <a:off x="3978086" y="4100844"/>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8" name="矩形 27"/>
          <p:cNvSpPr/>
          <p:nvPr/>
        </p:nvSpPr>
        <p:spPr>
          <a:xfrm>
            <a:off x="4918106" y="4100844"/>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1</a:t>
            </a:r>
            <a:endParaRPr lang="zh-CN" altLang="en-US"/>
          </a:p>
        </p:txBody>
      </p:sp>
      <p:sp>
        <p:nvSpPr>
          <p:cNvPr id="29" name="矩形 28"/>
          <p:cNvSpPr/>
          <p:nvPr/>
        </p:nvSpPr>
        <p:spPr>
          <a:xfrm>
            <a:off x="7278005" y="4100844"/>
            <a:ext cx="93590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0</a:t>
            </a:r>
            <a:endParaRPr lang="zh-CN" altLang="en-US"/>
          </a:p>
        </p:txBody>
      </p:sp>
      <p:sp>
        <p:nvSpPr>
          <p:cNvPr id="33" name="矩形 32"/>
          <p:cNvSpPr/>
          <p:nvPr/>
        </p:nvSpPr>
        <p:spPr>
          <a:xfrm>
            <a:off x="8213911" y="4100844"/>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2</a:t>
            </a:r>
            <a:endParaRPr lang="zh-CN" altLang="en-US"/>
          </a:p>
        </p:txBody>
      </p:sp>
      <p:sp>
        <p:nvSpPr>
          <p:cNvPr id="34" name="矩形 33"/>
          <p:cNvSpPr/>
          <p:nvPr/>
        </p:nvSpPr>
        <p:spPr>
          <a:xfrm>
            <a:off x="10569696" y="4100844"/>
            <a:ext cx="93590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0</a:t>
            </a:r>
            <a:endParaRPr lang="zh-CN" altLang="en-US"/>
          </a:p>
        </p:txBody>
      </p:sp>
      <p:sp>
        <p:nvSpPr>
          <p:cNvPr id="35" name="文本框 34"/>
          <p:cNvSpPr txBox="1"/>
          <p:nvPr/>
        </p:nvSpPr>
        <p:spPr>
          <a:xfrm>
            <a:off x="6093395" y="5098407"/>
            <a:ext cx="1180563" cy="523220"/>
          </a:xfrm>
          <a:prstGeom prst="rect">
            <a:avLst/>
          </a:prstGeom>
          <a:noFill/>
        </p:spPr>
        <p:txBody>
          <a:bodyPr wrap="square" rtlCol="0">
            <a:spAutoFit/>
          </a:bodyPr>
          <a:lstStyle/>
          <a:p>
            <a:pPr algn="ctr"/>
            <a:r>
              <a:rPr lang="en-US" altLang="zh-CN" sz="2800"/>
              <a:t>……</a:t>
            </a:r>
            <a:endParaRPr lang="en-US" altLang="zh-CN" sz="2800"/>
          </a:p>
        </p:txBody>
      </p:sp>
      <p:sp>
        <p:nvSpPr>
          <p:cNvPr id="36" name="矩形 35"/>
          <p:cNvSpPr/>
          <p:nvPr/>
        </p:nvSpPr>
        <p:spPr>
          <a:xfrm>
            <a:off x="7167747" y="5141084"/>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n</a:t>
            </a:r>
            <a:endParaRPr lang="zh-CN" altLang="en-US"/>
          </a:p>
        </p:txBody>
      </p:sp>
      <p:sp>
        <p:nvSpPr>
          <p:cNvPr id="37" name="矩形 36"/>
          <p:cNvSpPr/>
          <p:nvPr/>
        </p:nvSpPr>
        <p:spPr>
          <a:xfrm>
            <a:off x="9524386" y="5141084"/>
            <a:ext cx="114313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1</a:t>
            </a:r>
            <a:endParaRPr lang="zh-CN" altLang="en-US"/>
          </a:p>
        </p:txBody>
      </p:sp>
      <p:sp>
        <p:nvSpPr>
          <p:cNvPr id="40" name="文本框 39"/>
          <p:cNvSpPr txBox="1"/>
          <p:nvPr/>
        </p:nvSpPr>
        <p:spPr>
          <a:xfrm>
            <a:off x="570963" y="5770251"/>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完成任务：向谁收指定的什么</a:t>
            </a:r>
            <a:endParaRPr lang="en-US" altLang="zh-CN" sz="2800"/>
          </a:p>
        </p:txBody>
      </p:sp>
      <p:sp>
        <p:nvSpPr>
          <p:cNvPr id="41" name="文本框 40"/>
          <p:cNvSpPr txBox="1"/>
          <p:nvPr/>
        </p:nvSpPr>
        <p:spPr>
          <a:xfrm>
            <a:off x="11335825" y="2127150"/>
            <a:ext cx="741785" cy="523220"/>
          </a:xfrm>
          <a:prstGeom prst="rect">
            <a:avLst/>
          </a:prstGeom>
          <a:noFill/>
        </p:spPr>
        <p:txBody>
          <a:bodyPr wrap="square" rtlCol="0">
            <a:spAutoFit/>
          </a:bodyPr>
          <a:lstStyle/>
          <a:p>
            <a:pPr algn="ctr"/>
            <a:r>
              <a:rPr lang="en-US" altLang="zh-CN" sz="2800"/>
              <a:t>+</a:t>
            </a:r>
            <a:endParaRPr lang="en-US" altLang="zh-CN" sz="2800"/>
          </a:p>
        </p:txBody>
      </p:sp>
      <p:sp>
        <p:nvSpPr>
          <p:cNvPr id="42" name="文本框 41"/>
          <p:cNvSpPr txBox="1"/>
          <p:nvPr/>
        </p:nvSpPr>
        <p:spPr>
          <a:xfrm>
            <a:off x="10569696" y="3167390"/>
            <a:ext cx="741785" cy="523220"/>
          </a:xfrm>
          <a:prstGeom prst="rect">
            <a:avLst/>
          </a:prstGeom>
          <a:noFill/>
        </p:spPr>
        <p:txBody>
          <a:bodyPr wrap="square" rtlCol="0">
            <a:spAutoFit/>
          </a:bodyPr>
          <a:lstStyle/>
          <a:p>
            <a:pPr algn="ctr"/>
            <a:r>
              <a:rPr lang="en-US" altLang="zh-CN" sz="2800"/>
              <a:t>+</a:t>
            </a:r>
            <a:endParaRPr lang="en-US" altLang="zh-CN" sz="2800"/>
          </a:p>
        </p:txBody>
      </p:sp>
      <p:sp>
        <p:nvSpPr>
          <p:cNvPr id="43" name="文本框 42"/>
          <p:cNvSpPr txBox="1"/>
          <p:nvPr/>
        </p:nvSpPr>
        <p:spPr>
          <a:xfrm>
            <a:off x="11335825" y="4058167"/>
            <a:ext cx="741785" cy="523220"/>
          </a:xfrm>
          <a:prstGeom prst="rect">
            <a:avLst/>
          </a:prstGeom>
          <a:noFill/>
        </p:spPr>
        <p:txBody>
          <a:bodyPr wrap="square" rtlCol="0">
            <a:spAutoFit/>
          </a:bodyPr>
          <a:lstStyle/>
          <a:p>
            <a:pPr algn="ctr"/>
            <a:r>
              <a:rPr lang="en-US" altLang="zh-CN" sz="2800"/>
              <a:t>+</a:t>
            </a:r>
            <a:endParaRPr lang="en-US" altLang="zh-CN" sz="2800"/>
          </a:p>
        </p:txBody>
      </p:sp>
      <p:sp>
        <p:nvSpPr>
          <p:cNvPr id="44" name="矩形 43"/>
          <p:cNvSpPr/>
          <p:nvPr/>
        </p:nvSpPr>
        <p:spPr>
          <a:xfrm>
            <a:off x="316298" y="1874469"/>
            <a:ext cx="11648175" cy="389578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AT24C02</a:t>
            </a:r>
            <a:r>
              <a:rPr lang="zh-CN" altLang="en-US" sz="3200">
                <a:latin typeface="等线" panose="02010600030101010101" pitchFamily="2" charset="-122"/>
                <a:ea typeface="等线" panose="02010600030101010101" pitchFamily="2" charset="-122"/>
              </a:rPr>
              <a:t>数据帧</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字节写：在</a:t>
            </a:r>
            <a:r>
              <a:rPr lang="en-US" altLang="zh-CN" sz="2800"/>
              <a:t>WORD ADDRESS</a:t>
            </a:r>
            <a:r>
              <a:rPr lang="zh-CN" altLang="en-US" sz="2800"/>
              <a:t>处写入数据</a:t>
            </a:r>
            <a:r>
              <a:rPr lang="en-US" altLang="zh-CN" sz="2800"/>
              <a:t>DATA</a:t>
            </a:r>
            <a:endParaRPr lang="en-US" altLang="zh-CN" sz="2800"/>
          </a:p>
        </p:txBody>
      </p:sp>
      <p:sp>
        <p:nvSpPr>
          <p:cNvPr id="5" name="矩形 4"/>
          <p:cNvSpPr/>
          <p:nvPr/>
        </p:nvSpPr>
        <p:spPr>
          <a:xfrm>
            <a:off x="485282" y="2169827"/>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7" name="矩形 6"/>
          <p:cNvSpPr/>
          <p:nvPr/>
        </p:nvSpPr>
        <p:spPr>
          <a:xfrm>
            <a:off x="10609962" y="2169827"/>
            <a:ext cx="837226"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8" name="矩形 7"/>
          <p:cNvSpPr/>
          <p:nvPr/>
        </p:nvSpPr>
        <p:spPr>
          <a:xfrm>
            <a:off x="1225628" y="2169827"/>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ADDRESS+W</a:t>
            </a:r>
            <a:endParaRPr lang="zh-CN" altLang="en-US"/>
          </a:p>
        </p:txBody>
      </p:sp>
      <p:sp>
        <p:nvSpPr>
          <p:cNvPr id="9" name="矩形 8"/>
          <p:cNvSpPr/>
          <p:nvPr/>
        </p:nvSpPr>
        <p:spPr>
          <a:xfrm>
            <a:off x="397808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0" name="矩形 9"/>
          <p:cNvSpPr/>
          <p:nvPr/>
        </p:nvSpPr>
        <p:spPr>
          <a:xfrm>
            <a:off x="4918106" y="216982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WORD ADDRESS</a:t>
            </a:r>
            <a:endParaRPr lang="zh-CN" altLang="en-US"/>
          </a:p>
        </p:txBody>
      </p:sp>
      <p:sp>
        <p:nvSpPr>
          <p:cNvPr id="11" name="矩形 10"/>
          <p:cNvSpPr/>
          <p:nvPr/>
        </p:nvSpPr>
        <p:spPr>
          <a:xfrm>
            <a:off x="7278005"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5" name="矩形 14"/>
          <p:cNvSpPr/>
          <p:nvPr/>
        </p:nvSpPr>
        <p:spPr>
          <a:xfrm>
            <a:off x="8213911" y="2169827"/>
            <a:ext cx="1252061"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DATA</a:t>
            </a:r>
            <a:endParaRPr lang="zh-CN" altLang="en-US"/>
          </a:p>
        </p:txBody>
      </p:sp>
      <p:sp>
        <p:nvSpPr>
          <p:cNvPr id="16" name="矩形 15"/>
          <p:cNvSpPr/>
          <p:nvPr/>
        </p:nvSpPr>
        <p:spPr>
          <a:xfrm>
            <a:off x="9465972" y="2169827"/>
            <a:ext cx="114313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7" name="文本框 16"/>
          <p:cNvSpPr txBox="1"/>
          <p:nvPr/>
        </p:nvSpPr>
        <p:spPr>
          <a:xfrm>
            <a:off x="570963" y="3017927"/>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随机读：读出在</a:t>
            </a:r>
            <a:r>
              <a:rPr lang="en-US" altLang="zh-CN" sz="2800"/>
              <a:t>WORD ADDRESS</a:t>
            </a:r>
            <a:r>
              <a:rPr lang="zh-CN" altLang="en-US" sz="2800"/>
              <a:t>处的数据</a:t>
            </a:r>
            <a:r>
              <a:rPr lang="en-US" altLang="zh-CN" sz="2800"/>
              <a:t>DATA</a:t>
            </a:r>
            <a:endParaRPr lang="en-US" altLang="zh-CN" sz="2800"/>
          </a:p>
        </p:txBody>
      </p:sp>
      <p:sp>
        <p:nvSpPr>
          <p:cNvPr id="18" name="矩形 17"/>
          <p:cNvSpPr/>
          <p:nvPr/>
        </p:nvSpPr>
        <p:spPr>
          <a:xfrm>
            <a:off x="485282" y="3872203"/>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20" name="矩形 19"/>
          <p:cNvSpPr/>
          <p:nvPr/>
        </p:nvSpPr>
        <p:spPr>
          <a:xfrm>
            <a:off x="1225628" y="3872203"/>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ADDRESS+W</a:t>
            </a:r>
            <a:endParaRPr lang="zh-CN" altLang="en-US"/>
          </a:p>
        </p:txBody>
      </p:sp>
      <p:sp>
        <p:nvSpPr>
          <p:cNvPr id="21" name="矩形 20"/>
          <p:cNvSpPr/>
          <p:nvPr/>
        </p:nvSpPr>
        <p:spPr>
          <a:xfrm>
            <a:off x="3978086" y="3872203"/>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2" name="矩形 21"/>
          <p:cNvSpPr/>
          <p:nvPr/>
        </p:nvSpPr>
        <p:spPr>
          <a:xfrm>
            <a:off x="4918106" y="3872203"/>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WORD ADDRESS</a:t>
            </a:r>
            <a:endParaRPr lang="zh-CN" altLang="en-US"/>
          </a:p>
        </p:txBody>
      </p:sp>
      <p:sp>
        <p:nvSpPr>
          <p:cNvPr id="23" name="矩形 22"/>
          <p:cNvSpPr/>
          <p:nvPr/>
        </p:nvSpPr>
        <p:spPr>
          <a:xfrm>
            <a:off x="7278005" y="3872203"/>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6" name="矩形 25"/>
          <p:cNvSpPr/>
          <p:nvPr/>
        </p:nvSpPr>
        <p:spPr>
          <a:xfrm>
            <a:off x="2685341" y="4580548"/>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28" name="矩形 27"/>
          <p:cNvSpPr/>
          <p:nvPr/>
        </p:nvSpPr>
        <p:spPr>
          <a:xfrm>
            <a:off x="3425687" y="4580548"/>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ADDRESS+R</a:t>
            </a:r>
            <a:endParaRPr lang="zh-CN" altLang="en-US"/>
          </a:p>
        </p:txBody>
      </p:sp>
      <p:sp>
        <p:nvSpPr>
          <p:cNvPr id="29" name="矩形 28"/>
          <p:cNvSpPr/>
          <p:nvPr/>
        </p:nvSpPr>
        <p:spPr>
          <a:xfrm>
            <a:off x="6178145" y="4580548"/>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30" name="矩形 29"/>
          <p:cNvSpPr/>
          <p:nvPr/>
        </p:nvSpPr>
        <p:spPr>
          <a:xfrm>
            <a:off x="7118165" y="4580548"/>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DATA</a:t>
            </a:r>
            <a:endParaRPr lang="zh-CN" altLang="en-US"/>
          </a:p>
        </p:txBody>
      </p:sp>
      <p:sp>
        <p:nvSpPr>
          <p:cNvPr id="31" name="矩形 30"/>
          <p:cNvSpPr/>
          <p:nvPr/>
        </p:nvSpPr>
        <p:spPr>
          <a:xfrm>
            <a:off x="9478063" y="4580548"/>
            <a:ext cx="1131899"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1</a:t>
            </a:r>
            <a:endParaRPr lang="zh-CN" altLang="en-US"/>
          </a:p>
        </p:txBody>
      </p:sp>
      <p:sp>
        <p:nvSpPr>
          <p:cNvPr id="37" name="矩形 36"/>
          <p:cNvSpPr/>
          <p:nvPr/>
        </p:nvSpPr>
        <p:spPr>
          <a:xfrm>
            <a:off x="10609962" y="4580548"/>
            <a:ext cx="837226"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38" name="文本框 37"/>
          <p:cNvSpPr txBox="1"/>
          <p:nvPr/>
        </p:nvSpPr>
        <p:spPr>
          <a:xfrm>
            <a:off x="8098156" y="3829526"/>
            <a:ext cx="741785" cy="523220"/>
          </a:xfrm>
          <a:prstGeom prst="rect">
            <a:avLst/>
          </a:prstGeom>
          <a:noFill/>
        </p:spPr>
        <p:txBody>
          <a:bodyPr wrap="square" rtlCol="0">
            <a:spAutoFit/>
          </a:bodyPr>
          <a:lstStyle/>
          <a:p>
            <a:pPr algn="ctr"/>
            <a:r>
              <a:rPr lang="en-US" altLang="zh-CN" sz="2800"/>
              <a:t>+</a:t>
            </a:r>
            <a:endParaRPr lang="en-US" altLang="zh-CN" sz="2800"/>
          </a:p>
        </p:txBody>
      </p:sp>
      <p:sp>
        <p:nvSpPr>
          <p:cNvPr id="39" name="矩形 38"/>
          <p:cNvSpPr/>
          <p:nvPr/>
        </p:nvSpPr>
        <p:spPr>
          <a:xfrm>
            <a:off x="316298" y="1874469"/>
            <a:ext cx="11648175" cy="1100781"/>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316298" y="3647094"/>
            <a:ext cx="11648175" cy="1620365"/>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570963" y="5690258"/>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AT24C02</a:t>
            </a:r>
            <a:r>
              <a:rPr lang="zh-CN" altLang="en-US" sz="2800"/>
              <a:t>的固定地址为</a:t>
            </a:r>
            <a:r>
              <a:rPr lang="en-US" altLang="zh-CN" sz="2800"/>
              <a:t>1010</a:t>
            </a:r>
            <a:r>
              <a:rPr lang="zh-CN" altLang="en-US" sz="2800"/>
              <a:t>，可配置地址本开发板上为</a:t>
            </a:r>
            <a:r>
              <a:rPr lang="en-US" altLang="zh-CN" sz="2800"/>
              <a:t>000</a:t>
            </a:r>
            <a:endParaRPr lang="en-US" altLang="zh-CN" sz="2800"/>
          </a:p>
          <a:p>
            <a:r>
              <a:rPr lang="en-US" altLang="zh-CN" sz="2800"/>
              <a:t>	</a:t>
            </a:r>
            <a:r>
              <a:rPr lang="zh-CN" altLang="en-US" sz="2800"/>
              <a:t>所以</a:t>
            </a:r>
            <a:r>
              <a:rPr lang="en-US" altLang="zh-CN" sz="2800"/>
              <a:t>SLAVE ADDRESS+W</a:t>
            </a:r>
            <a:r>
              <a:rPr lang="zh-CN" altLang="en-US" sz="2800"/>
              <a:t>为</a:t>
            </a:r>
            <a:r>
              <a:rPr lang="en-US" altLang="zh-CN" sz="2800"/>
              <a:t>0xA0</a:t>
            </a:r>
            <a:r>
              <a:rPr lang="zh-CN" altLang="en-US" sz="2800"/>
              <a:t>，</a:t>
            </a:r>
            <a:r>
              <a:rPr lang="en-US" altLang="zh-CN" sz="2800"/>
              <a:t>SLAVE ADDRESS+R</a:t>
            </a:r>
            <a:r>
              <a:rPr lang="zh-CN" altLang="en-US" sz="2800"/>
              <a:t>为</a:t>
            </a:r>
            <a:r>
              <a:rPr lang="en-US" altLang="zh-CN" sz="2800"/>
              <a:t>0xA1</a:t>
            </a:r>
            <a:endParaRPr lang="en-US" altLang="zh-CN" sz="28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AT24C02</a:t>
            </a:r>
            <a:r>
              <a:rPr lang="zh-CN" altLang="en-US" sz="3200">
                <a:latin typeface="等线" panose="02010600030101010101" pitchFamily="2" charset="-122"/>
              </a:rPr>
              <a:t>数据帧</a:t>
            </a:r>
            <a:endParaRPr lang="zh-CN" altLang="en-US" sz="3200">
              <a:latin typeface="等线" panose="02010600030101010101" pitchFamily="2" charset="-122"/>
            </a:endParaRPr>
          </a:p>
        </p:txBody>
      </p:sp>
      <p:sp>
        <p:nvSpPr>
          <p:cNvPr id="6" name="文本框 5"/>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字节写：在“字地址”处写入“数据”</a:t>
            </a:r>
            <a:endParaRPr lang="en-US" altLang="zh-CN" sz="2800"/>
          </a:p>
        </p:txBody>
      </p:sp>
      <p:pic>
        <p:nvPicPr>
          <p:cNvPr id="2" name="图片 1"/>
          <p:cNvPicPr>
            <a:picLocks noChangeAspect="1"/>
          </p:cNvPicPr>
          <p:nvPr/>
        </p:nvPicPr>
        <p:blipFill>
          <a:blip r:embed="rId1"/>
          <a:stretch>
            <a:fillRect/>
          </a:stretch>
        </p:blipFill>
        <p:spPr>
          <a:xfrm>
            <a:off x="2764164" y="1813650"/>
            <a:ext cx="3713412" cy="1669407"/>
          </a:xfrm>
          <a:prstGeom prst="rect">
            <a:avLst/>
          </a:prstGeom>
        </p:spPr>
      </p:pic>
      <p:pic>
        <p:nvPicPr>
          <p:cNvPr id="3" name="图片 2"/>
          <p:cNvPicPr>
            <a:picLocks noChangeAspect="1"/>
          </p:cNvPicPr>
          <p:nvPr/>
        </p:nvPicPr>
        <p:blipFill>
          <a:blip r:embed="rId2"/>
          <a:stretch>
            <a:fillRect/>
          </a:stretch>
        </p:blipFill>
        <p:spPr>
          <a:xfrm>
            <a:off x="2482683" y="4267887"/>
            <a:ext cx="5317953" cy="2144064"/>
          </a:xfrm>
          <a:prstGeom prst="rect">
            <a:avLst/>
          </a:prstGeom>
        </p:spPr>
      </p:pic>
      <p:sp>
        <p:nvSpPr>
          <p:cNvPr id="8" name="文本框 7"/>
          <p:cNvSpPr txBox="1"/>
          <p:nvPr/>
        </p:nvSpPr>
        <p:spPr>
          <a:xfrm>
            <a:off x="570963" y="3613862"/>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随机读：读出在“字地址”处的“数据”</a:t>
            </a:r>
            <a:endParaRPr lang="en-US" altLang="zh-CN" sz="28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DS18B20</a:t>
            </a:r>
            <a:r>
              <a:rPr lang="zh-CN" altLang="en-US" sz="3200">
                <a:latin typeface="等线" panose="02010600030101010101" pitchFamily="2" charset="-122"/>
                <a:ea typeface="等线" panose="02010600030101010101" pitchFamily="2" charset="-122"/>
              </a:rPr>
              <a:t>介绍</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DS18B20</a:t>
            </a:r>
            <a:r>
              <a:rPr lang="zh-CN" altLang="en-US" sz="2800"/>
              <a:t>是一种常见的数字温度传感器，其控制命令和数据都是以数字信号的方式输入输出，相比较于模拟温度传感器，具有功能强大、硬件简单、易扩展、抗干扰性强等特点</a:t>
            </a:r>
            <a:endParaRPr lang="en-US" altLang="zh-CN" sz="2800"/>
          </a:p>
          <a:p>
            <a:pPr marL="457200" indent="-457200">
              <a:buFont typeface="Arial" panose="020B0604020202020204" pitchFamily="34" charset="0"/>
              <a:buChar char="•"/>
            </a:pPr>
            <a:r>
              <a:rPr lang="zh-CN" altLang="en-US" sz="2800"/>
              <a:t>测温范围：</a:t>
            </a:r>
            <a:r>
              <a:rPr lang="en-US" altLang="zh-CN" sz="2800"/>
              <a:t>-55°C </a:t>
            </a:r>
            <a:r>
              <a:rPr lang="zh-CN" altLang="en-US" sz="2800"/>
              <a:t>到</a:t>
            </a:r>
            <a:r>
              <a:rPr lang="en-US" altLang="zh-CN" sz="2800"/>
              <a:t> +125°C</a:t>
            </a:r>
            <a:endParaRPr lang="en-US" altLang="zh-CN" sz="2800"/>
          </a:p>
          <a:p>
            <a:pPr marL="457200" indent="-457200">
              <a:buFont typeface="Arial" panose="020B0604020202020204" pitchFamily="34" charset="0"/>
              <a:buChar char="•"/>
            </a:pPr>
            <a:r>
              <a:rPr lang="zh-CN" altLang="en-US" sz="2800"/>
              <a:t>通信接口：</a:t>
            </a:r>
            <a:r>
              <a:rPr lang="en-US" altLang="zh-CN" sz="2800"/>
              <a:t>1-Wire</a:t>
            </a:r>
            <a:r>
              <a:rPr lang="zh-CN" altLang="en-US" sz="2800"/>
              <a:t>（单总线）</a:t>
            </a:r>
            <a:endParaRPr lang="en-US" altLang="zh-CN" sz="2800"/>
          </a:p>
          <a:p>
            <a:pPr marL="457200" indent="-457200">
              <a:buFont typeface="Arial" panose="020B0604020202020204" pitchFamily="34" charset="0"/>
              <a:buChar char="•"/>
            </a:pPr>
            <a:r>
              <a:rPr lang="zh-CN" altLang="en-US" sz="2800"/>
              <a:t>其它特征：可形成总线结构、内置温度报警功能、可寄生供电</a:t>
            </a:r>
            <a:endParaRPr lang="en-US" altLang="zh-CN" sz="280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9736" y="4109827"/>
            <a:ext cx="2728099" cy="2367895"/>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5389" y="4129213"/>
            <a:ext cx="2463026" cy="2369431"/>
          </a:xfrm>
          <a:prstGeom prst="rect">
            <a:avLst/>
          </a:prstGeom>
        </p:spPr>
      </p:pic>
      <p:pic>
        <p:nvPicPr>
          <p:cNvPr id="9" name="图片 8"/>
          <p:cNvPicPr>
            <a:picLocks noChangeAspect="1"/>
          </p:cNvPicPr>
          <p:nvPr/>
        </p:nvPicPr>
        <p:blipFill>
          <a:blip r:embed="rId3"/>
          <a:stretch>
            <a:fillRect/>
          </a:stretch>
        </p:blipFill>
        <p:spPr>
          <a:xfrm>
            <a:off x="7405969" y="4498905"/>
            <a:ext cx="3840011" cy="163004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引脚及应用电路</a:t>
            </a:r>
            <a:endParaRPr lang="zh-CN" altLang="en-US" sz="3200">
              <a:latin typeface="等线" panose="02010600030101010101" pitchFamily="2" charset="-122"/>
              <a:ea typeface="等线" panose="02010600030101010101" pitchFamily="2" charset="-122"/>
            </a:endParaRPr>
          </a:p>
        </p:txBody>
      </p:sp>
      <p:graphicFrame>
        <p:nvGraphicFramePr>
          <p:cNvPr id="3" name="表格 4"/>
          <p:cNvGraphicFramePr>
            <a:graphicFrameLocks noGrp="1"/>
          </p:cNvGraphicFramePr>
          <p:nvPr/>
        </p:nvGraphicFramePr>
        <p:xfrm>
          <a:off x="1375129" y="2932646"/>
          <a:ext cx="4250424" cy="1483360"/>
        </p:xfrm>
        <a:graphic>
          <a:graphicData uri="http://schemas.openxmlformats.org/drawingml/2006/table">
            <a:tbl>
              <a:tblPr firstRow="1" bandRow="1">
                <a:tableStyleId>{93296810-A885-4BE3-A3E7-6D5BEEA58F35}</a:tableStyleId>
              </a:tblPr>
              <a:tblGrid>
                <a:gridCol w="1629148"/>
                <a:gridCol w="2621276"/>
              </a:tblGrid>
              <a:tr h="370840">
                <a:tc>
                  <a:txBody>
                    <a:bodyPr/>
                    <a:lstStyle/>
                    <a:p>
                      <a:pPr algn="ctr"/>
                      <a:r>
                        <a:rPr lang="zh-CN" altLang="en-US"/>
                        <a:t>引脚</a:t>
                      </a:r>
                      <a:endParaRPr lang="zh-CN" altLang="en-US"/>
                    </a:p>
                  </a:txBody>
                  <a:tcPr/>
                </a:tc>
                <a:tc>
                  <a:txBody>
                    <a:bodyPr/>
                    <a:lstStyle/>
                    <a:p>
                      <a:pPr algn="ctr"/>
                      <a:r>
                        <a:rPr lang="zh-CN" altLang="en-US"/>
                        <a:t>功能</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VDD</a:t>
                      </a:r>
                      <a:endParaRPr lang="zh-CN" altLang="en-US"/>
                    </a:p>
                  </a:txBody>
                  <a:tcPr/>
                </a:tc>
                <a:tc>
                  <a:txBody>
                    <a:bodyPr/>
                    <a:lstStyle/>
                    <a:p>
                      <a:pPr algn="ctr"/>
                      <a:r>
                        <a:rPr lang="zh-CN" altLang="en-US"/>
                        <a:t>电源（</a:t>
                      </a:r>
                      <a:r>
                        <a:rPr lang="en-US" altLang="zh-CN" sz="1800" b="0" i="0" kern="1200">
                          <a:solidFill>
                            <a:schemeClr val="dk1"/>
                          </a:solidFill>
                          <a:effectLst/>
                          <a:latin typeface="+mn-lt"/>
                          <a:ea typeface="+mn-ea"/>
                          <a:cs typeface="+mn-cs"/>
                        </a:rPr>
                        <a:t>3.0V ~ 5.5V</a:t>
                      </a:r>
                      <a:r>
                        <a:rPr lang="zh-CN" altLang="en-US"/>
                        <a:t>）</a:t>
                      </a:r>
                      <a:endParaRPr lang="zh-CN" altLang="en-US"/>
                    </a:p>
                  </a:txBody>
                  <a:tcPr/>
                </a:tc>
              </a:tr>
              <a:tr h="370840">
                <a:tc>
                  <a:txBody>
                    <a:bodyPr/>
                    <a:lstStyle/>
                    <a:p>
                      <a:pPr algn="ctr"/>
                      <a:r>
                        <a:rPr lang="en-US" altLang="zh-CN"/>
                        <a:t>GND</a:t>
                      </a:r>
                      <a:endParaRPr lang="zh-CN" altLang="en-US"/>
                    </a:p>
                  </a:txBody>
                  <a:tcPr/>
                </a:tc>
                <a:tc>
                  <a:txBody>
                    <a:bodyPr/>
                    <a:lstStyle/>
                    <a:p>
                      <a:pPr algn="ctr"/>
                      <a:r>
                        <a:rPr lang="zh-CN" altLang="en-US"/>
                        <a:t>电源地</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DQ</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a:t>单总线接口</a:t>
                      </a:r>
                      <a:endParaRPr lang="zh-CN" altLang="en-US"/>
                    </a:p>
                  </a:txBody>
                  <a:tcPr/>
                </a:tc>
              </a:tr>
            </a:tbl>
          </a:graphicData>
        </a:graphic>
      </p:graphicFrame>
      <p:pic>
        <p:nvPicPr>
          <p:cNvPr id="5" name="图片 4"/>
          <p:cNvPicPr>
            <a:picLocks noChangeAspect="1"/>
          </p:cNvPicPr>
          <p:nvPr/>
        </p:nvPicPr>
        <p:blipFill>
          <a:blip r:embed="rId1"/>
          <a:stretch>
            <a:fillRect/>
          </a:stretch>
        </p:blipFill>
        <p:spPr>
          <a:xfrm>
            <a:off x="6767171" y="1688611"/>
            <a:ext cx="3809524" cy="3971429"/>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内部结构框图</a:t>
            </a:r>
            <a:endParaRPr lang="zh-CN" altLang="en-US" sz="3200">
              <a:latin typeface="等线" panose="02010600030101010101" pitchFamily="2" charset="-122"/>
            </a:endParaRPr>
          </a:p>
        </p:txBody>
      </p:sp>
      <p:pic>
        <p:nvPicPr>
          <p:cNvPr id="2" name="图片 1"/>
          <p:cNvPicPr>
            <a:picLocks noChangeAspect="1"/>
          </p:cNvPicPr>
          <p:nvPr/>
        </p:nvPicPr>
        <p:blipFill rotWithShape="1">
          <a:blip r:embed="rId1"/>
          <a:srcRect l="1457" t="2607" r="1379" b="3768"/>
          <a:stretch>
            <a:fillRect/>
          </a:stretch>
        </p:blipFill>
        <p:spPr>
          <a:xfrm>
            <a:off x="1483112" y="1003611"/>
            <a:ext cx="9233210" cy="3992136"/>
          </a:xfrm>
          <a:prstGeom prst="rect">
            <a:avLst/>
          </a:prstGeom>
        </p:spPr>
      </p:pic>
      <p:sp>
        <p:nvSpPr>
          <p:cNvPr id="5" name="文本框 4"/>
          <p:cNvSpPr txBox="1"/>
          <p:nvPr/>
        </p:nvSpPr>
        <p:spPr>
          <a:xfrm>
            <a:off x="570963" y="5301940"/>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64-BIT ROM</a:t>
            </a:r>
            <a:r>
              <a:rPr lang="zh-CN" altLang="en-US" sz="2800"/>
              <a:t>：作为器件地址，用于总线通信的寻址</a:t>
            </a:r>
            <a:endParaRPr lang="en-US" altLang="zh-CN" sz="2800"/>
          </a:p>
          <a:p>
            <a:pPr marL="457200" indent="-457200">
              <a:buFont typeface="Arial" panose="020B0604020202020204" pitchFamily="34" charset="0"/>
              <a:buChar char="•"/>
            </a:pPr>
            <a:r>
              <a:rPr lang="en-US" altLang="zh-CN" sz="2800"/>
              <a:t>SCRATCHPAD</a:t>
            </a:r>
            <a:r>
              <a:rPr lang="zh-CN" altLang="en-US" sz="2800"/>
              <a:t>（暂存器）：用于总线的数据交互</a:t>
            </a:r>
            <a:endParaRPr lang="en-US" altLang="zh-CN" sz="2800"/>
          </a:p>
          <a:p>
            <a:pPr marL="457200" indent="-457200">
              <a:buFont typeface="Arial" panose="020B0604020202020204" pitchFamily="34" charset="0"/>
              <a:buChar char="•"/>
            </a:pPr>
            <a:r>
              <a:rPr lang="en-US" altLang="zh-CN" sz="2800"/>
              <a:t>EEPROM</a:t>
            </a:r>
            <a:r>
              <a:rPr lang="zh-CN" altLang="en-US" sz="2800"/>
              <a:t>：用于保存温度触发阈值和配置参数</a:t>
            </a:r>
            <a:endParaRPr lang="en-US" altLang="zh-CN" sz="28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存储器结构</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rotWithShape="1">
          <a:blip r:embed="rId1"/>
          <a:srcRect l="1200" t="1766" r="920" b="2940"/>
          <a:stretch>
            <a:fillRect/>
          </a:stretch>
        </p:blipFill>
        <p:spPr>
          <a:xfrm>
            <a:off x="903249" y="1628079"/>
            <a:ext cx="10415239" cy="4337824"/>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单总线介绍</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单总线（</a:t>
            </a:r>
            <a:r>
              <a:rPr lang="en-US" altLang="zh-CN" sz="2800"/>
              <a:t>1-Wire BUS</a:t>
            </a:r>
            <a:r>
              <a:rPr lang="zh-CN" altLang="en-US" sz="2800"/>
              <a:t>）是由</a:t>
            </a:r>
            <a:r>
              <a:rPr lang="en-US" altLang="zh-CN" sz="2800"/>
              <a:t>Dallas</a:t>
            </a:r>
            <a:r>
              <a:rPr lang="zh-CN" altLang="en-US" sz="2800"/>
              <a:t>公司开发的一种通用数据总线</a:t>
            </a:r>
            <a:endParaRPr lang="en-US" altLang="zh-CN" sz="2800"/>
          </a:p>
          <a:p>
            <a:pPr marL="457200" indent="-457200">
              <a:buFont typeface="Arial" panose="020B0604020202020204" pitchFamily="34" charset="0"/>
              <a:buChar char="•"/>
            </a:pPr>
            <a:r>
              <a:rPr lang="zh-CN" altLang="en-US" sz="2800"/>
              <a:t>一根通信线：</a:t>
            </a:r>
            <a:r>
              <a:rPr lang="en-US" altLang="zh-CN" sz="2800"/>
              <a:t>DQ</a:t>
            </a:r>
            <a:endParaRPr lang="en-US" altLang="zh-CN" sz="2800"/>
          </a:p>
          <a:p>
            <a:pPr marL="457200" indent="-457200">
              <a:buFont typeface="Arial" panose="020B0604020202020204" pitchFamily="34" charset="0"/>
              <a:buChar char="•"/>
            </a:pPr>
            <a:r>
              <a:rPr lang="zh-CN" altLang="en-US" sz="2800"/>
              <a:t>异步、半双工</a:t>
            </a:r>
            <a:endParaRPr lang="en-US" altLang="zh-CN" sz="2800"/>
          </a:p>
          <a:p>
            <a:pPr marL="457200" indent="-457200">
              <a:buFont typeface="Arial" panose="020B0604020202020204" pitchFamily="34" charset="0"/>
              <a:buChar char="•"/>
            </a:pPr>
            <a:r>
              <a:rPr lang="zh-CN" altLang="en-US" sz="2800"/>
              <a:t>单总线只需要一根通信线即可实现数据的双向传输，当采用寄生供电时，还可以省去设备的</a:t>
            </a:r>
            <a:r>
              <a:rPr lang="en-US" altLang="zh-CN" sz="2800"/>
              <a:t>VDD</a:t>
            </a:r>
            <a:r>
              <a:rPr lang="zh-CN" altLang="en-US" sz="2800"/>
              <a:t>线路，此时，供电加通信只需要</a:t>
            </a:r>
            <a:r>
              <a:rPr lang="en-US" altLang="zh-CN" sz="2800"/>
              <a:t>DQ</a:t>
            </a:r>
            <a:r>
              <a:rPr lang="zh-CN" altLang="en-US" sz="2800"/>
              <a:t>和</a:t>
            </a:r>
            <a:r>
              <a:rPr lang="en-US" altLang="zh-CN" sz="2800"/>
              <a:t>GND</a:t>
            </a:r>
            <a:r>
              <a:rPr lang="zh-CN" altLang="en-US" sz="2800"/>
              <a:t>两根线</a:t>
            </a:r>
            <a:endParaRPr lang="en-US" altLang="zh-CN" sz="280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27951" y="4120978"/>
            <a:ext cx="2728099" cy="2367895"/>
          </a:xfrm>
          <a:prstGeom prst="rect">
            <a:avLst/>
          </a:prstGeom>
        </p:spPr>
      </p:pic>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71"/>
          <a:stretch>
            <a:fillRect/>
          </a:stretch>
        </p:blipFill>
        <p:spPr bwMode="auto">
          <a:xfrm>
            <a:off x="6490010" y="4120977"/>
            <a:ext cx="2768787" cy="23678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p="http://schemas.openxmlformats.org/presentationml/2006/main">
  <p:tag name="COMMONDATA" val="eyJoZGlkIjoiOWVlNmQ3OTYxMzljYWU1MzNiYjZmODlhMWE2OGE2ZTE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12958</Words>
  <Application>WPS 演示</Application>
  <PresentationFormat>宽屏</PresentationFormat>
  <Paragraphs>1809</Paragraphs>
  <Slides>140</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140</vt:i4>
      </vt:variant>
    </vt:vector>
  </HeadingPairs>
  <TitlesOfParts>
    <vt:vector size="155" baseType="lpstr">
      <vt:lpstr>Arial</vt:lpstr>
      <vt:lpstr>宋体</vt:lpstr>
      <vt:lpstr>Wingdings</vt:lpstr>
      <vt:lpstr>等线</vt:lpstr>
      <vt:lpstr>微软雅黑</vt:lpstr>
      <vt:lpstr>Arial Unicode MS</vt:lpstr>
      <vt:lpstr>等线 Light</vt:lpstr>
      <vt:lpstr>Calibri</vt:lpstr>
      <vt:lpstr>Consolas</vt:lpstr>
      <vt:lpstr>Tahoma</vt:lpstr>
      <vt:lpstr>黑体</vt:lpstr>
      <vt:lpstr>Cambria Math</vt:lpstr>
      <vt:lpstr>Office 主题​​</vt:lpstr>
      <vt:lpstr>Visio.Drawing.6</vt:lpstr>
      <vt:lpstr>Visio.Drawing.6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World</dc:creator>
  <cp:lastModifiedBy>煕笒。</cp:lastModifiedBy>
  <cp:revision>433</cp:revision>
  <dcterms:created xsi:type="dcterms:W3CDTF">2019-03-09T07:14:00Z</dcterms:created>
  <dcterms:modified xsi:type="dcterms:W3CDTF">2022-06-09T02:36:06Z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8A90D77EF284492598F4C052EE25EA94</vt:lpwstr>
  </property>
  <property fmtid="{D5CDD505-2E9C-101B-9397-08002B2CF9AE}" pid="3" name="KSOProductBuildVer">
    <vt:lpwstr>2052-11.1.0.11744</vt:lpwstr>
  </property>
</Properties>
</file>